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4"/>
  </p:notesMasterIdLst>
  <p:sldIdLst>
    <p:sldId id="271" r:id="rId2"/>
    <p:sldId id="257" r:id="rId3"/>
    <p:sldId id="261" r:id="rId4"/>
    <p:sldId id="344" r:id="rId5"/>
    <p:sldId id="259" r:id="rId6"/>
    <p:sldId id="366" r:id="rId7"/>
    <p:sldId id="365" r:id="rId8"/>
    <p:sldId id="278" r:id="rId9"/>
    <p:sldId id="285" r:id="rId10"/>
    <p:sldId id="345" r:id="rId11"/>
    <p:sldId id="371" r:id="rId12"/>
    <p:sldId id="380" r:id="rId13"/>
    <p:sldId id="372" r:id="rId14"/>
    <p:sldId id="382" r:id="rId15"/>
    <p:sldId id="373" r:id="rId16"/>
    <p:sldId id="383" r:id="rId17"/>
    <p:sldId id="374" r:id="rId18"/>
    <p:sldId id="381" r:id="rId19"/>
    <p:sldId id="320" r:id="rId20"/>
    <p:sldId id="317" r:id="rId21"/>
    <p:sldId id="276" r:id="rId22"/>
    <p:sldId id="346" r:id="rId23"/>
    <p:sldId id="343" r:id="rId24"/>
    <p:sldId id="377" r:id="rId25"/>
    <p:sldId id="378" r:id="rId26"/>
    <p:sldId id="379" r:id="rId27"/>
    <p:sldId id="283" r:id="rId28"/>
    <p:sldId id="287" r:id="rId29"/>
    <p:sldId id="288" r:id="rId30"/>
    <p:sldId id="290" r:id="rId31"/>
    <p:sldId id="291" r:id="rId32"/>
    <p:sldId id="292" r:id="rId33"/>
    <p:sldId id="300" r:id="rId34"/>
    <p:sldId id="294" r:id="rId35"/>
    <p:sldId id="384" r:id="rId36"/>
    <p:sldId id="308" r:id="rId37"/>
    <p:sldId id="284" r:id="rId38"/>
    <p:sldId id="312" r:id="rId39"/>
    <p:sldId id="341" r:id="rId40"/>
    <p:sldId id="342" r:id="rId41"/>
    <p:sldId id="375" r:id="rId42"/>
    <p:sldId id="311" r:id="rId43"/>
    <p:sldId id="309" r:id="rId44"/>
    <p:sldId id="310" r:id="rId45"/>
    <p:sldId id="313" r:id="rId46"/>
    <p:sldId id="315" r:id="rId47"/>
    <p:sldId id="318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48" r:id="rId66"/>
    <p:sldId id="347" r:id="rId67"/>
    <p:sldId id="349" r:id="rId68"/>
    <p:sldId id="350" r:id="rId69"/>
    <p:sldId id="351" r:id="rId70"/>
    <p:sldId id="352" r:id="rId71"/>
    <p:sldId id="355" r:id="rId72"/>
    <p:sldId id="353" r:id="rId73"/>
    <p:sldId id="354" r:id="rId74"/>
    <p:sldId id="356" r:id="rId75"/>
    <p:sldId id="357" r:id="rId76"/>
    <p:sldId id="368" r:id="rId77"/>
    <p:sldId id="361" r:id="rId78"/>
    <p:sldId id="359" r:id="rId79"/>
    <p:sldId id="363" r:id="rId80"/>
    <p:sldId id="367" r:id="rId81"/>
    <p:sldId id="369" r:id="rId82"/>
    <p:sldId id="364" r:id="rId83"/>
  </p:sldIdLst>
  <p:sldSz cx="12192000" cy="6858000"/>
  <p:notesSz cx="6858000" cy="9144000"/>
  <p:embeddedFontLst>
    <p:embeddedFont>
      <p:font typeface="맑은 고딕" panose="020B0503020000020004" pitchFamily="50" charset="-127"/>
      <p:regular r:id="rId85"/>
      <p:bold r:id="rId86"/>
    </p:embeddedFont>
    <p:embeddedFont>
      <p:font typeface="HY견고딕" panose="02030600000101010101" pitchFamily="18" charset="-127"/>
      <p:regular r:id="rId87"/>
    </p:embeddedFont>
    <p:embeddedFont>
      <p:font typeface="나눔고딕" panose="020B0600000101010101" charset="-127"/>
      <p:regular r:id="rId88"/>
      <p:bold r:id="rId8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7"/>
    <a:srgbClr val="536B91"/>
    <a:srgbClr val="5B3E86"/>
    <a:srgbClr val="FCEEE4"/>
    <a:srgbClr val="FF3F3F"/>
    <a:srgbClr val="70AD47"/>
    <a:srgbClr val="FF3334"/>
    <a:srgbClr val="000000"/>
    <a:srgbClr val="FFDEDD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3719" autoAdjust="0"/>
  </p:normalViewPr>
  <p:slideViewPr>
    <p:cSldViewPr snapToGrid="0">
      <p:cViewPr varScale="1">
        <p:scale>
          <a:sx n="51" d="100"/>
          <a:sy n="51" d="100"/>
        </p:scale>
        <p:origin x="15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96077-E74C-408E-9656-38377FA9C2D3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0468C-C977-4458-BD77-B0BDF1C3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1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0468C-C977-4458-BD77-B0BDF1C387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3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0468C-C977-4458-BD77-B0BDF1C387CF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0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DC31E-78EA-44B7-9890-56F6CB9AC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FAE416-0C4F-466E-A2EB-509AA4458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D6A9C-5051-48C0-8209-89509442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5F29-7646-4611-BF8A-129905833F25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BDE1C-51B1-4218-8715-5AA9B43C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57443-E324-4FCC-8036-0FA66999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1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D5F0A-ED45-435E-AE62-1E0AE930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B281A5-9E38-4855-8F62-06B2F6FA0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2240EF-1FA7-4CBF-A768-B83487E8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8A62-8314-4545-AEBA-339869E8DCFB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66EE5-1287-4BA6-88D2-05168AA9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7D0B3-F606-4771-A194-04BA90C7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1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EFCB7B-A3BE-420D-8BAF-634FBDE88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DCA6C-B6A5-4E34-AF0D-14FEFB3A2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A14B3F-F071-426D-B501-3CA19527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5056-AF96-4A3F-9631-DA06B01FAB0F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5A2BD-ADD2-4F7E-B3EA-91C8E125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63DED-FDDE-4E6B-BFB6-33D55062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8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0BAF2-C8ED-4AA4-9435-655AE594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B3CB5-F5C2-47F4-823D-C3F8D4FEE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1E5D2-540D-4489-A3E2-2EF8A369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075B-DE88-48DF-AB45-8022CC90636F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C9D5F-74C9-47F1-A78A-69D1AE56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45701-3302-442F-825E-A026FE1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7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B2615-D0C4-4682-9AC4-B9D968B3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91016-0E3D-4449-B48A-6BFB0A4DA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00202-38F5-4A52-91AA-EA40079E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DF70-2212-4AFB-A790-70259753CEF3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26B0E-8F45-4C51-AFA2-CA6F8763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08A8E-E7D8-4C0E-8129-872E32EE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4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4C411-EFCD-4157-B77D-ACE297B7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4C503-FD12-4F19-9E11-EF697DF34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B4DA70-4194-4E50-A49C-2611105EC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FD7E1C-9186-4C1A-BBE1-A35C0609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0F45C-B9F3-4C9C-BC6B-062F42F75E93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FE409-20A9-4C09-A086-62244ED1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1FA5F-6682-4DE9-A426-E5652D39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2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66D-981C-4495-B02C-CBFFF0D9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A3447-8497-43DD-BA20-B3635C03C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F6E88-B9A1-4557-95B2-8AF084D4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40D9BA-D1E0-484C-92D7-C9A5B9B76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CE460E-3482-44E8-9922-3B2FB5485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0FCCC2-F8E8-48D5-A191-6CDB67FB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D6CD-C429-453D-90D9-0EDC78A52E09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B70FA-799E-4AE6-9F66-38140019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31094-81A0-49EE-88D9-AC82D5E1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3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C11B-2D2C-4938-9390-9A8548DF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DFA503-1477-4A68-B1FE-D2A9218B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3864-B6B5-4051-9C9D-4D0F8DE3AADE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F61236-3C87-4C13-8C6F-BFC5E47F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90A642-FC86-496D-BD25-EBC93DD8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8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277DCC-422F-47DF-9185-BCB25F22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7E23-D115-41C1-9138-D9199F97F0DD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33BF2E-9106-4E69-9126-7CD4EE1F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C8A8AE-063C-4B25-8BB4-2EB54821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FAA29-31BF-4315-97FC-BC09CA4B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826C5-675B-4E5F-9622-7C5052D3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AE95A-F061-4540-91BF-DDA7660E3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ABE95-027A-4FEB-A5CE-4A058089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17CF-5259-4FAE-AF6D-F599E9A2C0D4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93072-9F8C-487F-8D0E-500B42A6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908AD1-8EB1-49B3-AA77-ACAAB542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7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47C7E-BC7B-4EFE-B9D0-5ACFE08F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81D9F6-6797-4485-B694-94BE52C27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7E82E9-E606-4CBA-9153-155D14C8E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2C12EF-B6E6-41F8-9A85-0A271AC3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3B50-323B-4E03-BB63-3DA85292CCA1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E1481C-F05A-401F-B917-EC555D60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93EA9B-2985-4707-8911-48BBE164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2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546376-C6DD-426F-86D8-A8FF9088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FCC754-F8B3-4FB3-A366-00DFFE7B4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A7D00-A5A7-4B13-A60A-678ADE69E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5EBAD-84BA-40F0-B48A-FDA69891CA08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37AF9-8588-43D3-92DF-19AB8372E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72D53-3413-4A7C-B198-F25680186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1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35.243.127.223:8080/Databaase/mai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3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013/KNU_DB_Project_Team5.gi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2BEBD81-3CC6-4BC2-BA03-167BE55E513D}"/>
              </a:ext>
            </a:extLst>
          </p:cNvPr>
          <p:cNvSpPr/>
          <p:nvPr/>
        </p:nvSpPr>
        <p:spPr>
          <a:xfrm>
            <a:off x="1162492" y="1095375"/>
            <a:ext cx="9867014" cy="262159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48488-77A4-454C-9526-F3584DE3D259}"/>
              </a:ext>
            </a:extLst>
          </p:cNvPr>
          <p:cNvSpPr txBox="1"/>
          <p:nvPr/>
        </p:nvSpPr>
        <p:spPr>
          <a:xfrm>
            <a:off x="2362540" y="1854784"/>
            <a:ext cx="76196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DB TEAM PROJECT</a:t>
            </a:r>
            <a:r>
              <a:rPr lang="ko-KR" altLang="en-US" sz="3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PHASE #3]</a:t>
            </a:r>
            <a:endParaRPr lang="ko-KR" altLang="en-US" sz="33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8127B-7DF1-4140-8C01-D14A7D93206E}"/>
              </a:ext>
            </a:extLst>
          </p:cNvPr>
          <p:cNvSpPr txBox="1"/>
          <p:nvPr/>
        </p:nvSpPr>
        <p:spPr>
          <a:xfrm>
            <a:off x="4480627" y="2567028"/>
            <a:ext cx="32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COMP322003  |  TEAM 5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설명</a:t>
            </a: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551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983"/>
            <a:ext cx="8158861" cy="4091626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BA5C-8FBA-44B6-855B-3CDE875594E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61391-0D51-48AA-9023-3F4ED845870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[1.A]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C60FE-5DEB-4549-BBB6-814707C0415B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 -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SignUp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60411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983"/>
            <a:ext cx="8158859" cy="4091626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BA5C-8FBA-44B6-855B-3CDE875594E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61391-0D51-48AA-9023-3F4ED845870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[1.A]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작성 예시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C60FE-5DEB-4549-BBB6-814707C0415B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 -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SignUp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75B272-AB03-44C0-8A4B-8D4733357EE9}"/>
              </a:ext>
            </a:extLst>
          </p:cNvPr>
          <p:cNvSpPr/>
          <p:nvPr/>
        </p:nvSpPr>
        <p:spPr>
          <a:xfrm>
            <a:off x="4896165" y="418080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837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983"/>
            <a:ext cx="8158861" cy="4091626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5BFC9-8E8C-4F43-AE97-46BD53EAB01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2F0CA-5310-47B3-A16E-0C8BD2D930E7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[1.B]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정보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A572E8-0ABF-4A21-AD76-E92C24104788}"/>
              </a:ext>
            </a:extLst>
          </p:cNvPr>
          <p:cNvSpPr/>
          <p:nvPr/>
        </p:nvSpPr>
        <p:spPr>
          <a:xfrm>
            <a:off x="345700" y="6441114"/>
            <a:ext cx="5669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My page – Modify Personal Information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349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983"/>
            <a:ext cx="8158859" cy="40916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DA572E8-0ABF-4A21-AD76-E92C24104788}"/>
              </a:ext>
            </a:extLst>
          </p:cNvPr>
          <p:cNvSpPr/>
          <p:nvPr/>
        </p:nvSpPr>
        <p:spPr>
          <a:xfrm>
            <a:off x="345700" y="6441114"/>
            <a:ext cx="5669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My page – Modify Personal Information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92BA4F7B-BE3C-4108-8B32-9C6C8CD2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372DF-2A15-4468-9446-0E7BD734991A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8B54E0-D852-4918-9EC5-327C75D7A00D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[1.B]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정보 수정 작성 예시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89BF20-830E-4231-A422-7DCEA61735E4}"/>
              </a:ext>
            </a:extLst>
          </p:cNvPr>
          <p:cNvSpPr/>
          <p:nvPr/>
        </p:nvSpPr>
        <p:spPr>
          <a:xfrm>
            <a:off x="4906325" y="447544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754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983"/>
            <a:ext cx="8158859" cy="4091626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5BFC9-8E8C-4F43-AE97-46BD53EAB01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2F0CA-5310-47B3-A16E-0C8BD2D930E7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[1.C]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 번호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A572E8-0ABF-4A21-AD76-E92C24104788}"/>
              </a:ext>
            </a:extLst>
          </p:cNvPr>
          <p:cNvSpPr/>
          <p:nvPr/>
        </p:nvSpPr>
        <p:spPr>
          <a:xfrm>
            <a:off x="345700" y="6441114"/>
            <a:ext cx="5669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My page – Modify Password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4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983"/>
            <a:ext cx="8158859" cy="4091625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5BFC9-8E8C-4F43-AE97-46BD53EAB01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2F0CA-5310-47B3-A16E-0C8BD2D930E7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[1.C]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 번호 수정 작성 예시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A572E8-0ABF-4A21-AD76-E92C24104788}"/>
              </a:ext>
            </a:extLst>
          </p:cNvPr>
          <p:cNvSpPr/>
          <p:nvPr/>
        </p:nvSpPr>
        <p:spPr>
          <a:xfrm>
            <a:off x="345700" y="6441114"/>
            <a:ext cx="5669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My page – Modify Password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118631-477A-4980-AFFE-696AAF17226A}"/>
              </a:ext>
            </a:extLst>
          </p:cNvPr>
          <p:cNvSpPr/>
          <p:nvPr/>
        </p:nvSpPr>
        <p:spPr>
          <a:xfrm>
            <a:off x="4897876" y="306320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16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983"/>
            <a:ext cx="8158859" cy="4091625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5BFC9-8E8C-4F43-AE97-46BD53EAB01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2F0CA-5310-47B3-A16E-0C8BD2D930E7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[1.D]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A572E8-0ABF-4A21-AD76-E92C24104788}"/>
              </a:ext>
            </a:extLst>
          </p:cNvPr>
          <p:cNvSpPr/>
          <p:nvPr/>
        </p:nvSpPr>
        <p:spPr>
          <a:xfrm>
            <a:off x="345700" y="6441114"/>
            <a:ext cx="5669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SignIn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20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983"/>
            <a:ext cx="8158857" cy="4091625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5BFC9-8E8C-4F43-AE97-46BD53EAB01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2F0CA-5310-47B3-A16E-0C8BD2D930E7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[1.D]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작성 예시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A572E8-0ABF-4A21-AD76-E92C24104788}"/>
              </a:ext>
            </a:extLst>
          </p:cNvPr>
          <p:cNvSpPr/>
          <p:nvPr/>
        </p:nvSpPr>
        <p:spPr>
          <a:xfrm>
            <a:off x="345700" y="6441114"/>
            <a:ext cx="5669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SignIn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913F0D-8249-4ADA-A27B-45424653FFAD}"/>
              </a:ext>
            </a:extLst>
          </p:cNvPr>
          <p:cNvSpPr/>
          <p:nvPr/>
        </p:nvSpPr>
        <p:spPr>
          <a:xfrm>
            <a:off x="4897876" y="306320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585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[1.E]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계정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0BD62-E3FA-4B91-A7D6-F167463E38AC}"/>
              </a:ext>
            </a:extLst>
          </p:cNvPr>
          <p:cNvSpPr/>
          <p:nvPr/>
        </p:nvSpPr>
        <p:spPr>
          <a:xfrm>
            <a:off x="4075889" y="2441642"/>
            <a:ext cx="1643975" cy="549005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SignIn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D4E4E3-7905-4DE2-8A0E-8E2F75AC6FD6}"/>
              </a:ext>
            </a:extLst>
          </p:cNvPr>
          <p:cNvSpPr/>
          <p:nvPr/>
        </p:nvSpPr>
        <p:spPr>
          <a:xfrm>
            <a:off x="9100610" y="2441642"/>
            <a:ext cx="2488348" cy="2122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관리자로 로그인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999,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999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관리자로 로그인 가능하다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Customer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Type attribution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값이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시 관리자로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가입이 불가능하다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0EE7FE-75A4-444A-88C5-FF5D9CC67DA1}"/>
              </a:ext>
            </a:extLst>
          </p:cNvPr>
          <p:cNvCxnSpPr>
            <a:cxnSpLocks/>
          </p:cNvCxnSpPr>
          <p:nvPr/>
        </p:nvCxnSpPr>
        <p:spPr>
          <a:xfrm flipH="1">
            <a:off x="5726753" y="2579084"/>
            <a:ext cx="3728532" cy="0"/>
          </a:xfrm>
          <a:prstGeom prst="line">
            <a:avLst/>
          </a:prstGeom>
          <a:ln w="19050">
            <a:solidFill>
              <a:schemeClr val="accent4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D1CB2C-5579-4B12-AE09-21437B752528}"/>
              </a:ext>
            </a:extLst>
          </p:cNvPr>
          <p:cNvSpPr/>
          <p:nvPr/>
        </p:nvSpPr>
        <p:spPr>
          <a:xfrm>
            <a:off x="4897876" y="306320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18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6524F38-F716-46EC-907B-A0A38AF91D21}"/>
              </a:ext>
            </a:extLst>
          </p:cNvPr>
          <p:cNvGrpSpPr/>
          <p:nvPr/>
        </p:nvGrpSpPr>
        <p:grpSpPr>
          <a:xfrm>
            <a:off x="5307197" y="1807539"/>
            <a:ext cx="1577602" cy="3724449"/>
            <a:chOff x="5307197" y="1817370"/>
            <a:chExt cx="1577602" cy="37244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E23153-F55B-407E-AFC2-B4915CDA9A83}"/>
                </a:ext>
              </a:extLst>
            </p:cNvPr>
            <p:cNvSpPr txBox="1"/>
            <p:nvPr/>
          </p:nvSpPr>
          <p:spPr>
            <a:xfrm>
              <a:off x="5515927" y="1817370"/>
              <a:ext cx="116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팀원소개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7DDD66-1185-4884-BFEB-8C884725DA77}"/>
                </a:ext>
              </a:extLst>
            </p:cNvPr>
            <p:cNvSpPr txBox="1"/>
            <p:nvPr/>
          </p:nvSpPr>
          <p:spPr>
            <a:xfrm>
              <a:off x="5515926" y="3159418"/>
              <a:ext cx="116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CCA4EF-D3A0-4355-90FA-6B33A4C4934A}"/>
                </a:ext>
              </a:extLst>
            </p:cNvPr>
            <p:cNvSpPr txBox="1"/>
            <p:nvPr/>
          </p:nvSpPr>
          <p:spPr>
            <a:xfrm>
              <a:off x="5307197" y="3830442"/>
              <a:ext cx="157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유의사항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AECB13-B6AF-4F99-AB64-B5879E8D46C0}"/>
                </a:ext>
              </a:extLst>
            </p:cNvPr>
            <p:cNvSpPr txBox="1"/>
            <p:nvPr/>
          </p:nvSpPr>
          <p:spPr>
            <a:xfrm>
              <a:off x="5307197" y="4501466"/>
              <a:ext cx="157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제작환경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0A5066-10CC-494B-B7AF-DA7A793D4947}"/>
                </a:ext>
              </a:extLst>
            </p:cNvPr>
            <p:cNvSpPr txBox="1"/>
            <p:nvPr/>
          </p:nvSpPr>
          <p:spPr>
            <a:xfrm>
              <a:off x="5307197" y="5172487"/>
              <a:ext cx="157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추가과제 수행</a:t>
              </a: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AD76F087-EACA-4D44-9220-3071B645504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2946503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FF67833-4629-49F7-B501-B49D7799C50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3617527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F091E36E-5E7E-4FD2-9318-8F9E60FADC3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4288551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DB6966EE-2E90-4A3C-BFBC-97295323B83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4959575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B00A2-8C91-46E0-8716-ED6816D8E076}"/>
                </a:ext>
              </a:extLst>
            </p:cNvPr>
            <p:cNvSpPr txBox="1"/>
            <p:nvPr/>
          </p:nvSpPr>
          <p:spPr>
            <a:xfrm>
              <a:off x="5515925" y="2488394"/>
              <a:ext cx="116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실행방법</a:t>
              </a:r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B37A895-A3FA-41C5-AABF-4D0A6C1F4A7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7" y="2275479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슬라이드 번호 개체 틀 7">
            <a:extLst>
              <a:ext uri="{FF2B5EF4-FFF2-40B4-BE49-F238E27FC236}">
                <a16:creationId xmlns:a16="http://schemas.microsoft.com/office/drawing/2014/main" id="{BB382B9E-B94F-4681-894E-8D4A6566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66204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EDEE7-588C-4E11-8C1A-AF5EF699F544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0E811D-7283-4CCD-A47B-21C86B3B84C3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[1.+]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로그아웃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F38727-5C1C-4123-BA9E-7D2773DE5575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627D7-4B6E-45A1-ABE7-F8BB9883C11C}"/>
              </a:ext>
            </a:extLst>
          </p:cNvPr>
          <p:cNvGrpSpPr/>
          <p:nvPr/>
        </p:nvGrpSpPr>
        <p:grpSpPr>
          <a:xfrm>
            <a:off x="4699000" y="3379128"/>
            <a:ext cx="6857147" cy="292388"/>
            <a:chOff x="4699000" y="3379128"/>
            <a:chExt cx="6857147" cy="29238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0D0D3BB-2761-4A14-A855-731CCA530FD6}"/>
                </a:ext>
              </a:extLst>
            </p:cNvPr>
            <p:cNvGrpSpPr/>
            <p:nvPr/>
          </p:nvGrpSpPr>
          <p:grpSpPr>
            <a:xfrm>
              <a:off x="4699000" y="3379128"/>
              <a:ext cx="6857147" cy="292388"/>
              <a:chOff x="4699000" y="2683136"/>
              <a:chExt cx="6857147" cy="29238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2D06025-593E-4AD4-BE57-B7B75EDCB46C}"/>
                  </a:ext>
                </a:extLst>
              </p:cNvPr>
              <p:cNvSpPr/>
              <p:nvPr/>
            </p:nvSpPr>
            <p:spPr>
              <a:xfrm>
                <a:off x="4699000" y="2728934"/>
                <a:ext cx="451356" cy="223102"/>
              </a:xfrm>
              <a:prstGeom prst="rect">
                <a:avLst/>
              </a:prstGeom>
              <a:solidFill>
                <a:srgbClr val="FFC000">
                  <a:alpha val="40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EFE5DF4-DE0E-49A9-9CDC-A5F67DBA8EDD}"/>
                  </a:ext>
                </a:extLst>
              </p:cNvPr>
              <p:cNvSpPr/>
              <p:nvPr/>
            </p:nvSpPr>
            <p:spPr>
              <a:xfrm>
                <a:off x="9067799" y="2683136"/>
                <a:ext cx="248834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로그아웃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017C3A7-132F-4DAF-9C7F-7ABB87CA9C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0356" y="3535050"/>
              <a:ext cx="4625942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0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53E673-768E-4620-9B43-ADF7190CE885}"/>
              </a:ext>
            </a:extLst>
          </p:cNvPr>
          <p:cNvSpPr/>
          <p:nvPr/>
        </p:nvSpPr>
        <p:spPr>
          <a:xfrm>
            <a:off x="4289721" y="2105370"/>
            <a:ext cx="1196680" cy="200661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DBE65-8177-4D7D-9EC5-29B6C89AB00F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90D33-8943-4479-A8F7-9651FC90E1FF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[1.+]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0996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DBE65-8177-4D7D-9EC5-29B6C89AB00F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90D33-8943-4479-A8F7-9651FC90E1FF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[1.++]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동시접속 방지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79D310-6C3D-419F-AA54-315F075966B2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 -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SignIn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849D8D-991D-4E11-A4D6-CA2AF15B37C2}"/>
              </a:ext>
            </a:extLst>
          </p:cNvPr>
          <p:cNvSpPr/>
          <p:nvPr/>
        </p:nvSpPr>
        <p:spPr>
          <a:xfrm>
            <a:off x="9107926" y="2121906"/>
            <a:ext cx="2488348" cy="945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sz="1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상황</a:t>
            </a:r>
            <a:r>
              <a:rPr lang="en-US" altLang="ko-KR" sz="1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로그아웃 하지 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않은 상태에서 다른 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아이디로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시도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684CD8-6D3F-486A-B96D-F7DBEBF95FB0}"/>
              </a:ext>
            </a:extLst>
          </p:cNvPr>
          <p:cNvSpPr/>
          <p:nvPr/>
        </p:nvSpPr>
        <p:spPr>
          <a:xfrm>
            <a:off x="4897876" y="306320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68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DBE65-8177-4D7D-9EC5-29B6C89AB00F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90D33-8943-4479-A8F7-9651FC90E1FF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[1.++]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동시접속 방지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34B998-E783-40ED-9F8F-510080566A6A}"/>
              </a:ext>
            </a:extLst>
          </p:cNvPr>
          <p:cNvSpPr/>
          <p:nvPr/>
        </p:nvSpPr>
        <p:spPr>
          <a:xfrm>
            <a:off x="4220147" y="2174945"/>
            <a:ext cx="1554488" cy="309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642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3733800" y="1943104"/>
            <a:ext cx="7811838" cy="2286068"/>
            <a:chOff x="3733800" y="1943104"/>
            <a:chExt cx="7811838" cy="228606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076275"/>
              <a:ext cx="2488348" cy="2152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대분류 선택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분류를 선택하고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(NEXT)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눌러 페이지를 넘어가면 그에 맞는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하위 분류들을 선택할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대분류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3733800" y="1943104"/>
              <a:ext cx="6004560" cy="1097276"/>
              <a:chOff x="1055005" y="1490892"/>
              <a:chExt cx="6004560" cy="109727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1055005" y="1490892"/>
                <a:ext cx="2339341" cy="109727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1967" y="1758661"/>
                <a:ext cx="36575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AF6155-9057-4361-B0EC-3275CD8A7F8A}"/>
              </a:ext>
            </a:extLst>
          </p:cNvPr>
          <p:cNvSpPr/>
          <p:nvPr/>
        </p:nvSpPr>
        <p:spPr>
          <a:xfrm>
            <a:off x="345699" y="644111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FCFD79-4F87-4CC2-8B5F-0E09BA897F85}"/>
              </a:ext>
            </a:extLst>
          </p:cNvPr>
          <p:cNvSpPr/>
          <p:nvPr/>
        </p:nvSpPr>
        <p:spPr>
          <a:xfrm>
            <a:off x="4903470" y="274824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183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3756660" y="1935484"/>
            <a:ext cx="7788978" cy="2293688"/>
            <a:chOff x="3756660" y="1935484"/>
            <a:chExt cx="7788978" cy="229368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076275"/>
              <a:ext cx="2488348" cy="2152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중분류 선택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분류를 선택하고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(NEXT)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눌러 페이지를 넘어가면 그에 맞는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하위 분류들을 선택할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대분류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3756660" y="1935484"/>
              <a:ext cx="5981700" cy="1097276"/>
              <a:chOff x="1077865" y="1483272"/>
              <a:chExt cx="5981700" cy="109727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1077865" y="1483272"/>
                <a:ext cx="2308861" cy="109727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1967" y="1758661"/>
                <a:ext cx="36575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FAC45D-2539-415D-8CD7-3F9AC544680F}"/>
              </a:ext>
            </a:extLst>
          </p:cNvPr>
          <p:cNvSpPr/>
          <p:nvPr/>
        </p:nvSpPr>
        <p:spPr>
          <a:xfrm>
            <a:off x="345699" y="644111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E101EB-86F9-4BE4-8BFD-C60A9A56F923}"/>
              </a:ext>
            </a:extLst>
          </p:cNvPr>
          <p:cNvSpPr/>
          <p:nvPr/>
        </p:nvSpPr>
        <p:spPr>
          <a:xfrm>
            <a:off x="4897876" y="273808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124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3724592" y="1935484"/>
            <a:ext cx="7821046" cy="2293688"/>
            <a:chOff x="3724592" y="1935484"/>
            <a:chExt cx="7821046" cy="229368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076275"/>
              <a:ext cx="2488348" cy="2152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소분류 선택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분류를 선택하고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(search)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누르면 전환한 화면에서 앞서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선택한 대분류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중분류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소분류에 해당하는 상품 목록을 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대분류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3724592" y="1935484"/>
              <a:ext cx="6013768" cy="1112516"/>
              <a:chOff x="1045797" y="1483272"/>
              <a:chExt cx="6013768" cy="111251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1045797" y="1483272"/>
                <a:ext cx="2340929" cy="111251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6726" y="1758661"/>
                <a:ext cx="3672839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21B18E-CD9C-4403-8A01-F8C9CE606AB7}"/>
              </a:ext>
            </a:extLst>
          </p:cNvPr>
          <p:cNvSpPr/>
          <p:nvPr/>
        </p:nvSpPr>
        <p:spPr>
          <a:xfrm>
            <a:off x="345699" y="644111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5CD298-815D-415B-A103-6C129989923A}"/>
              </a:ext>
            </a:extLst>
          </p:cNvPr>
          <p:cNvSpPr/>
          <p:nvPr/>
        </p:nvSpPr>
        <p:spPr>
          <a:xfrm>
            <a:off x="4895056" y="273808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757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5494021" y="2709232"/>
            <a:ext cx="6051617" cy="1168012"/>
            <a:chOff x="5494021" y="2709232"/>
            <a:chExt cx="6051617" cy="11680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709232"/>
              <a:ext cx="2488348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상세정보 확인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(Detail)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상품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상세정보를 확인할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5494021" y="2731431"/>
              <a:ext cx="3977639" cy="247990"/>
              <a:chOff x="2815226" y="2279219"/>
              <a:chExt cx="3977639" cy="24799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2815226" y="2279219"/>
                <a:ext cx="381000" cy="24799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  <a:endCxn id="11" idx="3"/>
              </p:cNvCxnSpPr>
              <p:nvPr/>
            </p:nvCxnSpPr>
            <p:spPr>
              <a:xfrm flipH="1">
                <a:off x="3196226" y="2403214"/>
                <a:ext cx="3596639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0CC651-3DC9-4294-8235-2482D1278B51}"/>
              </a:ext>
            </a:extLst>
          </p:cNvPr>
          <p:cNvGrpSpPr/>
          <p:nvPr/>
        </p:nvGrpSpPr>
        <p:grpSpPr>
          <a:xfrm>
            <a:off x="4724401" y="3853723"/>
            <a:ext cx="6810352" cy="1142363"/>
            <a:chOff x="5494021" y="2723811"/>
            <a:chExt cx="6810352" cy="11423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6EF27A-11A6-4B32-834F-A59BA4DC230E}"/>
                </a:ext>
              </a:extLst>
            </p:cNvPr>
            <p:cNvSpPr/>
            <p:nvPr/>
          </p:nvSpPr>
          <p:spPr>
            <a:xfrm>
              <a:off x="9816025" y="2975161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메인 화면으로 전환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메인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DD8829-A197-4C40-ABED-35128428D6B8}"/>
                </a:ext>
              </a:extLst>
            </p:cNvPr>
            <p:cNvSpPr/>
            <p:nvPr/>
          </p:nvSpPr>
          <p:spPr>
            <a:xfrm>
              <a:off x="5494021" y="2723811"/>
              <a:ext cx="381000" cy="247990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CD1B034-9529-4F98-84ED-8C0B95C59117}"/>
              </a:ext>
            </a:extLst>
          </p:cNvPr>
          <p:cNvCxnSpPr>
            <a:stCxn id="17" idx="2"/>
          </p:cNvCxnSpPr>
          <p:nvPr/>
        </p:nvCxnSpPr>
        <p:spPr>
          <a:xfrm rot="16200000" flipH="1">
            <a:off x="7110537" y="1906076"/>
            <a:ext cx="165487" cy="4556759"/>
          </a:xfrm>
          <a:prstGeom prst="bentConnector2">
            <a:avLst/>
          </a:prstGeom>
          <a:ln w="19050">
            <a:solidFill>
              <a:schemeClr val="accent4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75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E37235-5420-41C2-8784-27C654A99BD8}"/>
              </a:ext>
            </a:extLst>
          </p:cNvPr>
          <p:cNvGrpSpPr/>
          <p:nvPr/>
        </p:nvGrpSpPr>
        <p:grpSpPr>
          <a:xfrm>
            <a:off x="4046221" y="2426970"/>
            <a:ext cx="7445031" cy="1279103"/>
            <a:chOff x="4046221" y="2426970"/>
            <a:chExt cx="7445031" cy="127910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3F761C-492F-4F53-9076-F842135EE415}"/>
                </a:ext>
              </a:extLst>
            </p:cNvPr>
            <p:cNvGrpSpPr/>
            <p:nvPr/>
          </p:nvGrpSpPr>
          <p:grpSpPr>
            <a:xfrm>
              <a:off x="4046221" y="2426970"/>
              <a:ext cx="7445031" cy="1279103"/>
              <a:chOff x="4046221" y="2426970"/>
              <a:chExt cx="7445031" cy="127910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8A7532C-C930-4565-9DDD-C9EE022E9B15}"/>
                  </a:ext>
                </a:extLst>
              </p:cNvPr>
              <p:cNvSpPr/>
              <p:nvPr/>
            </p:nvSpPr>
            <p:spPr>
              <a:xfrm>
                <a:off x="9002904" y="2538061"/>
                <a:ext cx="2488348" cy="1168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상세정보 입력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5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상품은 상품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ID,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 이름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상품의 브랜드 이름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가지 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정보로 검색을 할 수 있다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4046221" y="2426970"/>
                <a:ext cx="1737360" cy="86868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5560346-FE02-48F1-9C19-A6633C087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581" y="2692866"/>
              <a:ext cx="3596639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19B3AA-248D-4EC6-8777-BF59C676E7C0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슬라이드 번호 개체 틀 7">
            <a:extLst>
              <a:ext uri="{FF2B5EF4-FFF2-40B4-BE49-F238E27FC236}">
                <a16:creationId xmlns:a16="http://schemas.microsoft.com/office/drawing/2014/main" id="{8D44DEAE-CE65-48A3-B45D-2C696FD1E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067D6-8A36-4640-8ADD-10D93E85EC16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상품 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D43D03-BD52-43EA-B184-949A7A177773}"/>
              </a:ext>
            </a:extLst>
          </p:cNvPr>
          <p:cNvSpPr/>
          <p:nvPr/>
        </p:nvSpPr>
        <p:spPr>
          <a:xfrm>
            <a:off x="345699" y="644111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23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1B14A2-DBE4-44D8-8F64-14F328226D92}"/>
              </a:ext>
            </a:extLst>
          </p:cNvPr>
          <p:cNvSpPr/>
          <p:nvPr/>
        </p:nvSpPr>
        <p:spPr>
          <a:xfrm>
            <a:off x="345699" y="644111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B50D7-508E-49CA-8213-D1D68B0A6F5E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슬라이드 번호 개체 틀 7">
            <a:extLst>
              <a:ext uri="{FF2B5EF4-FFF2-40B4-BE49-F238E27FC236}">
                <a16:creationId xmlns:a16="http://schemas.microsoft.com/office/drawing/2014/main" id="{70B60324-93C4-44A0-B919-02FD14DD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23F7D-5ABD-42E0-BCCD-2B245784E77D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검색 작성 예시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B57240-A4B4-4715-BCFA-A929E9A2DAA1}"/>
              </a:ext>
            </a:extLst>
          </p:cNvPr>
          <p:cNvSpPr/>
          <p:nvPr/>
        </p:nvSpPr>
        <p:spPr>
          <a:xfrm>
            <a:off x="4826726" y="2470331"/>
            <a:ext cx="476794" cy="17126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162FF3-78CF-49A3-9F1A-EC84AF7065F6}"/>
              </a:ext>
            </a:extLst>
          </p:cNvPr>
          <p:cNvSpPr/>
          <p:nvPr/>
        </p:nvSpPr>
        <p:spPr>
          <a:xfrm>
            <a:off x="4911912" y="3336081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54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80E48F-BE59-46F8-9C04-128D51920650}"/>
              </a:ext>
            </a:extLst>
          </p:cNvPr>
          <p:cNvCxnSpPr>
            <a:cxnSpLocks/>
          </p:cNvCxnSpPr>
          <p:nvPr/>
        </p:nvCxnSpPr>
        <p:spPr>
          <a:xfrm flipH="1">
            <a:off x="7078878" y="2787133"/>
            <a:ext cx="1563330" cy="0"/>
          </a:xfrm>
          <a:prstGeom prst="line">
            <a:avLst/>
          </a:prstGeom>
          <a:ln w="38100">
            <a:solidFill>
              <a:srgbClr val="536B91"/>
            </a:solidFill>
            <a:prstDash val="solid"/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84AF053-1BAC-4AB3-AAB7-97431F1DD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54" y="1892397"/>
            <a:ext cx="1789472" cy="178947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7E2554-6502-46B6-BA70-47505C13DA79}"/>
              </a:ext>
            </a:extLst>
          </p:cNvPr>
          <p:cNvGrpSpPr/>
          <p:nvPr/>
        </p:nvGrpSpPr>
        <p:grpSpPr>
          <a:xfrm>
            <a:off x="3503087" y="2338925"/>
            <a:ext cx="1862315" cy="868162"/>
            <a:chOff x="794119" y="2272557"/>
            <a:chExt cx="1862315" cy="8681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974A1C-2D3B-4B89-982C-D5B24B154B51}"/>
                </a:ext>
              </a:extLst>
            </p:cNvPr>
            <p:cNvSpPr/>
            <p:nvPr/>
          </p:nvSpPr>
          <p:spPr>
            <a:xfrm>
              <a:off x="1707945" y="2272557"/>
              <a:ext cx="9246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구민정</a:t>
              </a:r>
              <a:endPara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88720F-D115-4829-9567-052E36952C2A}"/>
                </a:ext>
              </a:extLst>
            </p:cNvPr>
            <p:cNvSpPr txBox="1"/>
            <p:nvPr/>
          </p:nvSpPr>
          <p:spPr>
            <a:xfrm>
              <a:off x="794119" y="2817554"/>
              <a:ext cx="18623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2016113067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4003B1-79AB-4466-885B-71535277388B}"/>
              </a:ext>
            </a:extLst>
          </p:cNvPr>
          <p:cNvGrpSpPr/>
          <p:nvPr/>
        </p:nvGrpSpPr>
        <p:grpSpPr>
          <a:xfrm>
            <a:off x="1966773" y="4818423"/>
            <a:ext cx="1862316" cy="787191"/>
            <a:chOff x="770271" y="2351433"/>
            <a:chExt cx="1862316" cy="7871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0A3CB3-9131-4A1C-8362-16A6D6583E9F}"/>
                </a:ext>
              </a:extLst>
            </p:cNvPr>
            <p:cNvSpPr/>
            <p:nvPr/>
          </p:nvSpPr>
          <p:spPr>
            <a:xfrm>
              <a:off x="1707945" y="2351433"/>
              <a:ext cx="9246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차수진</a:t>
              </a:r>
              <a:endPara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A4BD4-344F-4A99-82DA-C58E4EE44F2C}"/>
                </a:ext>
              </a:extLst>
            </p:cNvPr>
            <p:cNvSpPr txBox="1"/>
            <p:nvPr/>
          </p:nvSpPr>
          <p:spPr>
            <a:xfrm>
              <a:off x="770271" y="2815459"/>
              <a:ext cx="18623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2016111813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10CEF1-E42C-4ABA-BFCE-3B9F93FEB746}"/>
              </a:ext>
            </a:extLst>
          </p:cNvPr>
          <p:cNvGrpSpPr/>
          <p:nvPr/>
        </p:nvGrpSpPr>
        <p:grpSpPr>
          <a:xfrm>
            <a:off x="3906219" y="4260934"/>
            <a:ext cx="4735989" cy="1789472"/>
            <a:chOff x="2709717" y="4309572"/>
            <a:chExt cx="4735989" cy="178947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6C45D7E-AA03-4E39-8BE4-729C7B0A8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9549" y="5204309"/>
              <a:ext cx="3316157" cy="0"/>
            </a:xfrm>
            <a:prstGeom prst="line">
              <a:avLst/>
            </a:prstGeom>
            <a:ln w="38100">
              <a:solidFill>
                <a:srgbClr val="536B91"/>
              </a:solidFill>
              <a:prstDash val="solid"/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547371-3BB2-4853-BEF1-AAD8FD7B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717" y="4309572"/>
              <a:ext cx="1787609" cy="1789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27575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B5C01C-D158-4CF2-9E0B-330E9A1E1C2D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70FB7160-57C5-49CA-91BD-1A06DC4F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2E10D-5683-4ABD-B746-D71B54FF99B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검색 예시 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AFAD49-20B2-43CA-A22C-1F14F942462B}"/>
              </a:ext>
            </a:extLst>
          </p:cNvPr>
          <p:cNvSpPr/>
          <p:nvPr/>
        </p:nvSpPr>
        <p:spPr>
          <a:xfrm>
            <a:off x="3963126" y="2775131"/>
            <a:ext cx="476794" cy="17126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0892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68E7A0-1D53-44BD-9615-7D03A379E299}"/>
              </a:ext>
            </a:extLst>
          </p:cNvPr>
          <p:cNvSpPr/>
          <p:nvPr/>
        </p:nvSpPr>
        <p:spPr>
          <a:xfrm>
            <a:off x="345699" y="645127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8A8EB8-F311-44B3-943F-09F139F9E13C}"/>
              </a:ext>
            </a:extLst>
          </p:cNvPr>
          <p:cNvSpPr/>
          <p:nvPr/>
        </p:nvSpPr>
        <p:spPr>
          <a:xfrm>
            <a:off x="4948676" y="281936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9B0CA9-593A-4EFF-80FC-FCA6B854911E}"/>
              </a:ext>
            </a:extLst>
          </p:cNvPr>
          <p:cNvSpPr/>
          <p:nvPr/>
        </p:nvSpPr>
        <p:spPr>
          <a:xfrm>
            <a:off x="4897732" y="3414956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96A3B-654A-4C9B-B979-FC4D84D10B0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슬라이드 번호 개체 틀 7">
            <a:extLst>
              <a:ext uri="{FF2B5EF4-FFF2-40B4-BE49-F238E27FC236}">
                <a16:creationId xmlns:a16="http://schemas.microsoft.com/office/drawing/2014/main" id="{92AAD122-4AB0-443C-AA55-A7CF49A8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9A81A3-6797-45EB-8B5B-FD75BA40641E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이름으로 검색 예시</a:t>
            </a:r>
          </a:p>
        </p:txBody>
      </p:sp>
    </p:spTree>
    <p:extLst>
      <p:ext uri="{BB962C8B-B14F-4D97-AF65-F5344CB8AC3E}">
        <p14:creationId xmlns:p14="http://schemas.microsoft.com/office/powerpoint/2010/main" val="324805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E72D6E-8D47-4C5C-9E8D-3AF3A5C3C303}"/>
              </a:ext>
            </a:extLst>
          </p:cNvPr>
          <p:cNvSpPr/>
          <p:nvPr/>
        </p:nvSpPr>
        <p:spPr>
          <a:xfrm>
            <a:off x="4845365" y="276856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43C96-C6B3-4803-BB30-166138C2ED6F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슬라이드 번호 개체 틀 7">
            <a:extLst>
              <a:ext uri="{FF2B5EF4-FFF2-40B4-BE49-F238E27FC236}">
                <a16:creationId xmlns:a16="http://schemas.microsoft.com/office/drawing/2014/main" id="{82DD5163-6458-4DBE-993C-2E33BE04C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BCA8E-1CCA-4F80-BC8B-7CC5D59E2D7E}"/>
              </a:ext>
            </a:extLst>
          </p:cNvPr>
          <p:cNvSpPr txBox="1"/>
          <p:nvPr/>
        </p:nvSpPr>
        <p:spPr>
          <a:xfrm>
            <a:off x="1226629" y="543846"/>
            <a:ext cx="107418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이름으로 검색 예시 결과</a:t>
            </a:r>
          </a:p>
        </p:txBody>
      </p:sp>
    </p:spTree>
    <p:extLst>
      <p:ext uri="{BB962C8B-B14F-4D97-AF65-F5344CB8AC3E}">
        <p14:creationId xmlns:p14="http://schemas.microsoft.com/office/powerpoint/2010/main" val="101872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EF143CD-0BBB-441C-9555-FA2D0D9A8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"/>
          <a:stretch/>
        </p:blipFill>
        <p:spPr>
          <a:xfrm>
            <a:off x="826899" y="1554480"/>
            <a:ext cx="8158853" cy="40347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E4333B-1496-401A-B98E-734DC85735C9}"/>
              </a:ext>
            </a:extLst>
          </p:cNvPr>
          <p:cNvSpPr/>
          <p:nvPr/>
        </p:nvSpPr>
        <p:spPr>
          <a:xfrm>
            <a:off x="345699" y="644111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BF508-5B75-4606-8E9C-27E5E1E37547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슬라이드 번호 개체 틀 7">
            <a:extLst>
              <a:ext uri="{FF2B5EF4-FFF2-40B4-BE49-F238E27FC236}">
                <a16:creationId xmlns:a16="http://schemas.microsoft.com/office/drawing/2014/main" id="{1568CF94-02D8-41AD-9564-00E29787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02359-2F7B-49FA-B517-DE000386993D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브랜드로 검색 예시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E00E25-C7BA-46EC-B0E3-DC00153313EC}"/>
              </a:ext>
            </a:extLst>
          </p:cNvPr>
          <p:cNvSpPr/>
          <p:nvPr/>
        </p:nvSpPr>
        <p:spPr>
          <a:xfrm>
            <a:off x="4987605" y="307336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566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76CFA3-D807-423B-A964-69019DDEB8C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4396AFB-C36F-42B7-A58B-F727E3DA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47769-26DD-48D2-8C8B-14AE9FEF9237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 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브랜드로 검색 예시 결과</a:t>
            </a:r>
          </a:p>
        </p:txBody>
      </p:sp>
    </p:spTree>
    <p:extLst>
      <p:ext uri="{BB962C8B-B14F-4D97-AF65-F5344CB8AC3E}">
        <p14:creationId xmlns:p14="http://schemas.microsoft.com/office/powerpoint/2010/main" val="3841160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상세정보 확인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D16ACF-EB70-47C4-8C09-9A808DC6E4A9}"/>
              </a:ext>
            </a:extLst>
          </p:cNvPr>
          <p:cNvSpPr/>
          <p:nvPr/>
        </p:nvSpPr>
        <p:spPr>
          <a:xfrm>
            <a:off x="345699" y="644111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– Item detail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551740-207E-434D-ABE2-97632F3843FF}"/>
              </a:ext>
            </a:extLst>
          </p:cNvPr>
          <p:cNvSpPr/>
          <p:nvPr/>
        </p:nvSpPr>
        <p:spPr>
          <a:xfrm>
            <a:off x="2881926" y="2489201"/>
            <a:ext cx="4047194" cy="416560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33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상품을 장바구니에 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D16ACF-EB70-47C4-8C09-9A808DC6E4A9}"/>
              </a:ext>
            </a:extLst>
          </p:cNvPr>
          <p:cNvSpPr/>
          <p:nvPr/>
        </p:nvSpPr>
        <p:spPr>
          <a:xfrm>
            <a:off x="345699" y="644111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– Item detail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092BAE-A75A-45B3-82B9-D2900D18AD50}"/>
              </a:ext>
            </a:extLst>
          </p:cNvPr>
          <p:cNvGrpSpPr/>
          <p:nvPr/>
        </p:nvGrpSpPr>
        <p:grpSpPr>
          <a:xfrm>
            <a:off x="3819526" y="2405083"/>
            <a:ext cx="7774853" cy="2391424"/>
            <a:chOff x="3819526" y="2405083"/>
            <a:chExt cx="7774853" cy="239142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E9552EA-7EC1-468A-A54B-0F180416DA5D}"/>
                </a:ext>
              </a:extLst>
            </p:cNvPr>
            <p:cNvGrpSpPr/>
            <p:nvPr/>
          </p:nvGrpSpPr>
          <p:grpSpPr>
            <a:xfrm>
              <a:off x="3819526" y="2405083"/>
              <a:ext cx="7774853" cy="2391424"/>
              <a:chOff x="3438526" y="2090758"/>
              <a:chExt cx="7774853" cy="239142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48AF010-F66C-49AD-B736-962CFCE92A4C}"/>
                  </a:ext>
                </a:extLst>
              </p:cNvPr>
              <p:cNvGrpSpPr/>
              <p:nvPr/>
            </p:nvGrpSpPr>
            <p:grpSpPr>
              <a:xfrm>
                <a:off x="3438526" y="2090758"/>
                <a:ext cx="7774853" cy="2391424"/>
                <a:chOff x="4352926" y="1817073"/>
                <a:chExt cx="7774853" cy="2391424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CF7F042-A372-4FDA-B817-9434BFF0F7E6}"/>
                    </a:ext>
                  </a:extLst>
                </p:cNvPr>
                <p:cNvSpPr/>
                <p:nvPr/>
              </p:nvSpPr>
              <p:spPr>
                <a:xfrm>
                  <a:off x="9639431" y="1817073"/>
                  <a:ext cx="2488348" cy="23914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상품 추가</a:t>
                  </a:r>
                  <a:endParaRPr lang="en-US" altLang="ko-KR" sz="1300" dirty="0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  <a:p>
                  <a:pPr algn="ctr"/>
                  <a:endParaRPr lang="en-US" altLang="ko-KR" sz="5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(Value set)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에 원하는 수량을</a:t>
                  </a:r>
                  <a:endPara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입력한 후 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(Add </a:t>
                  </a:r>
                  <a:r>
                    <a:rPr lang="en-US" altLang="ko-KR" sz="120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Shoppingbag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)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버튼을 누르면 장바구니에 </a:t>
                  </a:r>
                  <a:endPara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상품을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추가할 수 있다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  <a:p>
                  <a:pPr algn="ctr">
                    <a:lnSpc>
                      <a:spcPct val="150000"/>
                    </a:lnSpc>
                  </a:pPr>
                  <a:endParaRPr lang="en-US" altLang="ko-KR" sz="5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우리 쇼핑몰에서는 상품을</a:t>
                  </a:r>
                  <a:endPara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en-US" altLang="ko-KR" sz="120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Relase_Unit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)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의 배수로만</a:t>
                  </a:r>
                  <a:endPara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구매가 가능하다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1580BD62-E3FA-4B91-A7D6-F167463E38AC}"/>
                    </a:ext>
                  </a:extLst>
                </p:cNvPr>
                <p:cNvSpPr/>
                <p:nvPr/>
              </p:nvSpPr>
              <p:spPr>
                <a:xfrm>
                  <a:off x="4352926" y="2454137"/>
                  <a:ext cx="2152650" cy="199391"/>
                </a:xfrm>
                <a:prstGeom prst="rect">
                  <a:avLst/>
                </a:prstGeom>
                <a:noFill/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8053209-8558-4724-B680-4F02B0890E25}"/>
                  </a:ext>
                </a:extLst>
              </p:cNvPr>
              <p:cNvSpPr/>
              <p:nvPr/>
            </p:nvSpPr>
            <p:spPr>
              <a:xfrm>
                <a:off x="4908846" y="2727822"/>
                <a:ext cx="682330" cy="199391"/>
              </a:xfrm>
              <a:prstGeom prst="rect">
                <a:avLst/>
              </a:prstGeom>
              <a:solidFill>
                <a:srgbClr val="FFC000">
                  <a:alpha val="40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07290E7-E314-4232-B58F-3560E5E78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2176" y="2555388"/>
              <a:ext cx="3848099" cy="586454"/>
            </a:xfrm>
            <a:prstGeom prst="bentConnector3">
              <a:avLst>
                <a:gd name="adj1" fmla="val 73267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551740-207E-434D-ABE2-97632F3843FF}"/>
              </a:ext>
            </a:extLst>
          </p:cNvPr>
          <p:cNvSpPr/>
          <p:nvPr/>
        </p:nvSpPr>
        <p:spPr>
          <a:xfrm>
            <a:off x="2881926" y="2738759"/>
            <a:ext cx="501354" cy="167001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26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BE7D5-176D-4837-B4F1-CBB020FEE55E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6B8D1-F918-4122-B55A-5B67EAFDED01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A0CD8-0137-4CB6-BD02-38119BB9AFD5}"/>
              </a:ext>
            </a:extLst>
          </p:cNvPr>
          <p:cNvSpPr/>
          <p:nvPr/>
        </p:nvSpPr>
        <p:spPr>
          <a:xfrm>
            <a:off x="4519271" y="2095845"/>
            <a:ext cx="824254" cy="190156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14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추가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0BD62-E3FA-4B91-A7D6-F167463E38AC}"/>
              </a:ext>
            </a:extLst>
          </p:cNvPr>
          <p:cNvSpPr/>
          <p:nvPr/>
        </p:nvSpPr>
        <p:spPr>
          <a:xfrm>
            <a:off x="3771901" y="3013572"/>
            <a:ext cx="2276474" cy="291603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699" y="6441114"/>
            <a:ext cx="5702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99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" y="1554480"/>
            <a:ext cx="8158851" cy="409262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5276850" y="2480785"/>
            <a:ext cx="342900" cy="538640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9C7211-8811-43BF-8B48-B4F3C414EA60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FDC9A7-4461-4C3D-A39B-6D11FD22B89A}"/>
              </a:ext>
            </a:extLst>
          </p:cNvPr>
          <p:cNvSpPr/>
          <p:nvPr/>
        </p:nvSpPr>
        <p:spPr>
          <a:xfrm>
            <a:off x="4229100" y="2480785"/>
            <a:ext cx="457200" cy="538640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B94B3A-0201-4BE6-9655-12D577BBB38B}"/>
              </a:ext>
            </a:extLst>
          </p:cNvPr>
          <p:cNvSpPr/>
          <p:nvPr/>
        </p:nvSpPr>
        <p:spPr>
          <a:xfrm>
            <a:off x="4715622" y="3309460"/>
            <a:ext cx="342900" cy="148115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65CA3-54B3-4B64-BCF6-A01B2D7FA03B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슬라이드 번호 개체 틀 7">
            <a:extLst>
              <a:ext uri="{FF2B5EF4-FFF2-40B4-BE49-F238E27FC236}">
                <a16:creationId xmlns:a16="http://schemas.microsoft.com/office/drawing/2014/main" id="{9F52A229-35D5-4278-B144-5FCA11F4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C369B-CCDE-4948-842A-424D7CDD44AC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[2.D]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상품의 재고 부족 시 구매 실패</a:t>
            </a:r>
          </a:p>
        </p:txBody>
      </p:sp>
    </p:spTree>
    <p:extLst>
      <p:ext uri="{BB962C8B-B14F-4D97-AF65-F5344CB8AC3E}">
        <p14:creationId xmlns:p14="http://schemas.microsoft.com/office/powerpoint/2010/main" val="355449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31105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" y="1554480"/>
            <a:ext cx="8158851" cy="40926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B94B3A-0201-4BE6-9655-12D577BBB38B}"/>
              </a:ext>
            </a:extLst>
          </p:cNvPr>
          <p:cNvSpPr/>
          <p:nvPr/>
        </p:nvSpPr>
        <p:spPr>
          <a:xfrm>
            <a:off x="4357812" y="2096886"/>
            <a:ext cx="1098769" cy="218932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557FE-50A0-4F20-9BC8-E1B6BF5AB9AF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슬라이드 번호 개체 틀 7">
            <a:extLst>
              <a:ext uri="{FF2B5EF4-FFF2-40B4-BE49-F238E27FC236}">
                <a16:creationId xmlns:a16="http://schemas.microsoft.com/office/drawing/2014/main" id="{D5DE2646-9EE0-4399-A739-C4DB2C2C4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15C6E-07EC-4B79-8D34-013F92ED873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[2.D]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상품의 재고 부족 시 구매 실패</a:t>
            </a:r>
          </a:p>
        </p:txBody>
      </p:sp>
    </p:spTree>
    <p:extLst>
      <p:ext uri="{BB962C8B-B14F-4D97-AF65-F5344CB8AC3E}">
        <p14:creationId xmlns:p14="http://schemas.microsoft.com/office/powerpoint/2010/main" val="887825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8AF010-F66C-49AD-B736-962CFCE92A4C}"/>
              </a:ext>
            </a:extLst>
          </p:cNvPr>
          <p:cNvGrpSpPr/>
          <p:nvPr/>
        </p:nvGrpSpPr>
        <p:grpSpPr>
          <a:xfrm>
            <a:off x="3794124" y="2688602"/>
            <a:ext cx="7812089" cy="1168012"/>
            <a:chOff x="4708524" y="2414917"/>
            <a:chExt cx="7812089" cy="11680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F7F042-A372-4FDA-B817-9434BFF0F7E6}"/>
                </a:ext>
              </a:extLst>
            </p:cNvPr>
            <p:cNvSpPr/>
            <p:nvPr/>
          </p:nvSpPr>
          <p:spPr>
            <a:xfrm>
              <a:off x="10032265" y="2414917"/>
              <a:ext cx="2488348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상품을 장바구니에 추가할 때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데이터베이스에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하기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때문에 로그아웃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종료를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하여도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유지된다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D57EE69-487F-4E74-8F99-EA2BB925FDE0}"/>
                </a:ext>
              </a:extLst>
            </p:cNvPr>
            <p:cNvGrpSpPr/>
            <p:nvPr/>
          </p:nvGrpSpPr>
          <p:grpSpPr>
            <a:xfrm>
              <a:off x="4708524" y="2444611"/>
              <a:ext cx="5512436" cy="604023"/>
              <a:chOff x="2029729" y="1992399"/>
              <a:chExt cx="5512436" cy="60402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580BD62-E3FA-4B91-A7D6-F167463E38AC}"/>
                  </a:ext>
                </a:extLst>
              </p:cNvPr>
              <p:cNvSpPr/>
              <p:nvPr/>
            </p:nvSpPr>
            <p:spPr>
              <a:xfrm>
                <a:off x="2029729" y="1992399"/>
                <a:ext cx="2244725" cy="604023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A2DF4B3-229C-4575-9405-6A5CBA8C39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54998" y="2146181"/>
                <a:ext cx="328716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EF1AB-29C6-459C-8492-7DBC73039BEF}"/>
              </a:ext>
            </a:extLst>
          </p:cNvPr>
          <p:cNvSpPr/>
          <p:nvPr/>
        </p:nvSpPr>
        <p:spPr>
          <a:xfrm>
            <a:off x="345700" y="6441114"/>
            <a:ext cx="5540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83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[3.+]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삭제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9552EA-7EC1-468A-A54B-0F180416DA5D}"/>
              </a:ext>
            </a:extLst>
          </p:cNvPr>
          <p:cNvGrpSpPr/>
          <p:nvPr/>
        </p:nvGrpSpPr>
        <p:grpSpPr>
          <a:xfrm>
            <a:off x="3794124" y="2718297"/>
            <a:ext cx="7812089" cy="1168797"/>
            <a:chOff x="3794124" y="2718297"/>
            <a:chExt cx="7812089" cy="116879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8AF010-F66C-49AD-B736-962CFCE92A4C}"/>
                </a:ext>
              </a:extLst>
            </p:cNvPr>
            <p:cNvGrpSpPr/>
            <p:nvPr/>
          </p:nvGrpSpPr>
          <p:grpSpPr>
            <a:xfrm>
              <a:off x="3794124" y="2718297"/>
              <a:ext cx="7812089" cy="1168797"/>
              <a:chOff x="4708524" y="2444612"/>
              <a:chExt cx="7812089" cy="116879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CF7F042-A372-4FDA-B817-9434BFF0F7E6}"/>
                  </a:ext>
                </a:extLst>
              </p:cNvPr>
              <p:cNvSpPr/>
              <p:nvPr/>
            </p:nvSpPr>
            <p:spPr>
              <a:xfrm>
                <a:off x="10032265" y="2445397"/>
                <a:ext cx="2488348" cy="1168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삭제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(Delete)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버튼을 누름으로써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해당 행의 상품을 장바구니에서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삭제 가능하다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D57EE69-487F-4E74-8F99-EA2BB925FDE0}"/>
                  </a:ext>
                </a:extLst>
              </p:cNvPr>
              <p:cNvGrpSpPr/>
              <p:nvPr/>
            </p:nvGrpSpPr>
            <p:grpSpPr>
              <a:xfrm>
                <a:off x="4708524" y="2444612"/>
                <a:ext cx="6026151" cy="292388"/>
                <a:chOff x="2029729" y="1992400"/>
                <a:chExt cx="6026151" cy="292388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1580BD62-E3FA-4B91-A7D6-F167463E38AC}"/>
                    </a:ext>
                  </a:extLst>
                </p:cNvPr>
                <p:cNvSpPr/>
                <p:nvPr/>
              </p:nvSpPr>
              <p:spPr>
                <a:xfrm>
                  <a:off x="2029729" y="1992400"/>
                  <a:ext cx="2244725" cy="292388"/>
                </a:xfrm>
                <a:prstGeom prst="rect">
                  <a:avLst/>
                </a:prstGeom>
                <a:noFill/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</p:txBody>
            </p: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EA2DF4B3-229C-4575-9405-6A5CBA8C395A}"/>
                    </a:ext>
                  </a:extLst>
                </p:cNvPr>
                <p:cNvCxnSpPr>
                  <a:cxnSpLocks/>
                  <a:endCxn id="16" idx="3"/>
                </p:cNvCxnSpPr>
                <p:nvPr/>
              </p:nvCxnSpPr>
              <p:spPr>
                <a:xfrm flipH="1">
                  <a:off x="4274454" y="2138594"/>
                  <a:ext cx="3781426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  <a:prstDash val="solid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053209-8558-4724-B680-4F02B0890E25}"/>
                </a:ext>
              </a:extLst>
            </p:cNvPr>
            <p:cNvSpPr/>
            <p:nvPr/>
          </p:nvSpPr>
          <p:spPr>
            <a:xfrm>
              <a:off x="5680953" y="2772382"/>
              <a:ext cx="338440" cy="199391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EF1AB-29C6-459C-8492-7DBC73039BEF}"/>
              </a:ext>
            </a:extLst>
          </p:cNvPr>
          <p:cNvSpPr/>
          <p:nvPr/>
        </p:nvSpPr>
        <p:spPr>
          <a:xfrm>
            <a:off x="345700" y="6441114"/>
            <a:ext cx="5540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41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[3.+]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삭제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E27E16-8A78-42E7-ACAF-B0BC874A9D41}"/>
              </a:ext>
            </a:extLst>
          </p:cNvPr>
          <p:cNvSpPr/>
          <p:nvPr/>
        </p:nvSpPr>
        <p:spPr>
          <a:xfrm>
            <a:off x="3927770" y="2105369"/>
            <a:ext cx="1930105" cy="199681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977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[3.+]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상품 삭제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0BD62-E3FA-4B91-A7D6-F167463E38AC}"/>
              </a:ext>
            </a:extLst>
          </p:cNvPr>
          <p:cNvSpPr/>
          <p:nvPr/>
        </p:nvSpPr>
        <p:spPr>
          <a:xfrm>
            <a:off x="3733800" y="2734460"/>
            <a:ext cx="2343150" cy="27544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CB5CAB-B6F8-4043-A6D6-E9FE5CCC993A}"/>
              </a:ext>
            </a:extLst>
          </p:cNvPr>
          <p:cNvSpPr/>
          <p:nvPr/>
        </p:nvSpPr>
        <p:spPr>
          <a:xfrm>
            <a:off x="345699" y="6441114"/>
            <a:ext cx="4839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1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[4.A]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장바구니에서 상품 주문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699" y="6441114"/>
            <a:ext cx="4595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4DCBDFB-FD54-427A-A9CD-D26B67D53CEF}"/>
              </a:ext>
            </a:extLst>
          </p:cNvPr>
          <p:cNvGrpSpPr/>
          <p:nvPr/>
        </p:nvGrpSpPr>
        <p:grpSpPr>
          <a:xfrm>
            <a:off x="3733800" y="2696515"/>
            <a:ext cx="7835706" cy="1206513"/>
            <a:chOff x="4333875" y="2473187"/>
            <a:chExt cx="7835706" cy="12065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FEF8D9-CC1F-4383-BCAF-C89427A2BE77}"/>
                </a:ext>
              </a:extLst>
            </p:cNvPr>
            <p:cNvSpPr/>
            <p:nvPr/>
          </p:nvSpPr>
          <p:spPr>
            <a:xfrm>
              <a:off x="9681233" y="2473216"/>
              <a:ext cx="2488348" cy="1206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주문 가능 조건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Item_num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)*(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Release_Unit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(Stock)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보다 작을 때 주문이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가능하다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F50096F-E9B9-4641-889C-2E37E6B2B8C3}"/>
                </a:ext>
              </a:extLst>
            </p:cNvPr>
            <p:cNvGrpSpPr/>
            <p:nvPr/>
          </p:nvGrpSpPr>
          <p:grpSpPr>
            <a:xfrm>
              <a:off x="4333875" y="2473187"/>
              <a:ext cx="5743575" cy="598791"/>
              <a:chOff x="1655080" y="2020975"/>
              <a:chExt cx="5743575" cy="59879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B9534F2-FFCA-49A4-B929-D3585A0AD63C}"/>
                  </a:ext>
                </a:extLst>
              </p:cNvPr>
              <p:cNvSpPr/>
              <p:nvPr/>
            </p:nvSpPr>
            <p:spPr>
              <a:xfrm>
                <a:off x="1655080" y="2020975"/>
                <a:ext cx="2343149" cy="598791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2FC585E-8DFE-4AF4-8A01-C9D1842AE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8230" y="2158446"/>
                <a:ext cx="3400425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0D798B-971D-4244-A558-C9D4217FA399}"/>
              </a:ext>
            </a:extLst>
          </p:cNvPr>
          <p:cNvGrpSpPr/>
          <p:nvPr/>
        </p:nvGrpSpPr>
        <p:grpSpPr>
          <a:xfrm>
            <a:off x="4727871" y="3581744"/>
            <a:ext cx="6841635" cy="2283822"/>
            <a:chOff x="4727871" y="3581744"/>
            <a:chExt cx="6841635" cy="228382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62A1C7-4D8C-4F00-B9ED-509689B7D1E9}"/>
                </a:ext>
              </a:extLst>
            </p:cNvPr>
            <p:cNvSpPr/>
            <p:nvPr/>
          </p:nvSpPr>
          <p:spPr>
            <a:xfrm>
              <a:off x="4727871" y="3581744"/>
              <a:ext cx="348954" cy="199391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B03568-7F43-4FAF-B878-DB1A9E6A7A6A}"/>
                </a:ext>
              </a:extLst>
            </p:cNvPr>
            <p:cNvSpPr/>
            <p:nvPr/>
          </p:nvSpPr>
          <p:spPr>
            <a:xfrm>
              <a:off x="9081158" y="3989668"/>
              <a:ext cx="2488348" cy="1875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주문 조건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장바구니에서만 상품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주문이 가능하다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장바구니에 담긴 모든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상품만 구매가 가능하며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선택하여 구매하는 것은 불가능하다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16FE6FD-CE62-4D42-AD67-08CA7F3DA72C}"/>
                </a:ext>
              </a:extLst>
            </p:cNvPr>
            <p:cNvCxnSpPr>
              <a:cxnSpLocks/>
            </p:cNvCxnSpPr>
            <p:nvPr/>
          </p:nvCxnSpPr>
          <p:spPr>
            <a:xfrm>
              <a:off x="5073130" y="3659402"/>
              <a:ext cx="4528070" cy="474448"/>
            </a:xfrm>
            <a:prstGeom prst="bentConnector3">
              <a:avLst>
                <a:gd name="adj1" fmla="val 8344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94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416308-070A-4FC1-9E84-44610EC47E82}"/>
              </a:ext>
            </a:extLst>
          </p:cNvPr>
          <p:cNvSpPr/>
          <p:nvPr/>
        </p:nvSpPr>
        <p:spPr>
          <a:xfrm>
            <a:off x="4184945" y="2105369"/>
            <a:ext cx="1406229" cy="218731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6BB0B-FBD2-4661-A7D1-D9256207B63A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B369F5B7-3143-424A-B236-AEA97C5A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9EA65-4B33-4B3F-B0FE-FC46BF54D220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[4.A]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장바구니에서 상품 주문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성공 시</a:t>
            </a:r>
          </a:p>
        </p:txBody>
      </p:sp>
    </p:spTree>
    <p:extLst>
      <p:ext uri="{BB962C8B-B14F-4D97-AF65-F5344CB8AC3E}">
        <p14:creationId xmlns:p14="http://schemas.microsoft.com/office/powerpoint/2010/main" val="213029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5023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My Ordered List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416308-070A-4FC1-9E84-44610EC47E82}"/>
              </a:ext>
            </a:extLst>
          </p:cNvPr>
          <p:cNvSpPr/>
          <p:nvPr/>
        </p:nvSpPr>
        <p:spPr>
          <a:xfrm>
            <a:off x="4445540" y="2105369"/>
            <a:ext cx="924128" cy="209814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18094D-55DA-4CC8-B5B3-F1DBC883FAA3}"/>
              </a:ext>
            </a:extLst>
          </p:cNvPr>
          <p:cNvSpPr/>
          <p:nvPr/>
        </p:nvSpPr>
        <p:spPr>
          <a:xfrm>
            <a:off x="3803515" y="2490282"/>
            <a:ext cx="2208179" cy="690664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3817B-240F-4F92-AD7D-FB3073105030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슬라이드 번호 개체 틀 7">
            <a:extLst>
              <a:ext uri="{FF2B5EF4-FFF2-40B4-BE49-F238E27FC236}">
                <a16:creationId xmlns:a16="http://schemas.microsoft.com/office/drawing/2014/main" id="{B19CA000-3F92-435A-8AD0-AA155E53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F2D2A-F4B6-48B8-8866-DBE05D59D0AD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[4.B]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 구매 내역 조회</a:t>
            </a:r>
          </a:p>
        </p:txBody>
      </p:sp>
    </p:spTree>
    <p:extLst>
      <p:ext uri="{BB962C8B-B14F-4D97-AF65-F5344CB8AC3E}">
        <p14:creationId xmlns:p14="http://schemas.microsoft.com/office/powerpoint/2010/main" val="41097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93ED44-F19C-4F15-B801-B8C8E08A8441}"/>
              </a:ext>
            </a:extLst>
          </p:cNvPr>
          <p:cNvGrpSpPr/>
          <p:nvPr/>
        </p:nvGrpSpPr>
        <p:grpSpPr>
          <a:xfrm>
            <a:off x="4674139" y="3429000"/>
            <a:ext cx="6924546" cy="1475789"/>
            <a:chOff x="4674139" y="3429000"/>
            <a:chExt cx="6924546" cy="14757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D4E4E3-7905-4DE2-8A0E-8E2F75AC6FD6}"/>
                </a:ext>
              </a:extLst>
            </p:cNvPr>
            <p:cNvSpPr/>
            <p:nvPr/>
          </p:nvSpPr>
          <p:spPr>
            <a:xfrm>
              <a:off x="9110337" y="3429000"/>
              <a:ext cx="2488348" cy="1475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관리자 페이지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관리자로 로그인 시 관리자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기능을 수행할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전환할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(Admin Page)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버튼이 보인다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A0EE7FE-75A4-444A-88C5-FF5D9CC67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5386" y="3551850"/>
              <a:ext cx="4494180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88E088-4FA4-43A2-8205-31BBCD38F622}"/>
                </a:ext>
              </a:extLst>
            </p:cNvPr>
            <p:cNvSpPr/>
            <p:nvPr/>
          </p:nvSpPr>
          <p:spPr>
            <a:xfrm>
              <a:off x="4674139" y="3438728"/>
              <a:ext cx="491247" cy="238328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74FEAD-4358-445C-811E-60326A304BE5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슬라이드 번호 개체 틀 7">
            <a:extLst>
              <a:ext uri="{FF2B5EF4-FFF2-40B4-BE49-F238E27FC236}">
                <a16:creationId xmlns:a16="http://schemas.microsoft.com/office/drawing/2014/main" id="{C617A575-A6F8-44B0-8576-484F9199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D8531-EB1E-4B6A-A0E7-217EFDD57950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</a:t>
            </a:r>
          </a:p>
        </p:txBody>
      </p:sp>
    </p:spTree>
    <p:extLst>
      <p:ext uri="{BB962C8B-B14F-4D97-AF65-F5344CB8AC3E}">
        <p14:creationId xmlns:p14="http://schemas.microsoft.com/office/powerpoint/2010/main" val="238188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1" y="1554480"/>
            <a:ext cx="8158853" cy="409262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C1A2C0-00C6-4C52-B536-779167D4CC40}"/>
              </a:ext>
            </a:extLst>
          </p:cNvPr>
          <p:cNvGrpSpPr/>
          <p:nvPr/>
        </p:nvGrpSpPr>
        <p:grpSpPr>
          <a:xfrm>
            <a:off x="4655127" y="2443800"/>
            <a:ext cx="6901020" cy="292388"/>
            <a:chOff x="4655127" y="2406512"/>
            <a:chExt cx="6901020" cy="2923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D632E9-EB13-4F71-8389-27E9E0CE93E3}"/>
                </a:ext>
              </a:extLst>
            </p:cNvPr>
            <p:cNvSpPr/>
            <p:nvPr/>
          </p:nvSpPr>
          <p:spPr>
            <a:xfrm>
              <a:off x="9067799" y="2406512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상품의 재고 증가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A59A5E-D10E-4F69-8329-2A3003A9D339}"/>
                </a:ext>
              </a:extLst>
            </p:cNvPr>
            <p:cNvGrpSpPr/>
            <p:nvPr/>
          </p:nvGrpSpPr>
          <p:grpSpPr>
            <a:xfrm>
              <a:off x="4655127" y="2432166"/>
              <a:ext cx="4882574" cy="228600"/>
              <a:chOff x="1976332" y="1979954"/>
              <a:chExt cx="4882574" cy="2286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FD79081-03F5-4695-AFCA-9BFB99A92775}"/>
                  </a:ext>
                </a:extLst>
              </p:cNvPr>
              <p:cNvSpPr/>
              <p:nvPr/>
            </p:nvSpPr>
            <p:spPr>
              <a:xfrm>
                <a:off x="1976332" y="1979954"/>
                <a:ext cx="510308" cy="22860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C689B04-4A86-43D0-AACC-B44A5B80A61D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H="1">
                <a:off x="2486640" y="2094254"/>
                <a:ext cx="4372266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334546-065E-4D8A-A417-5ADAD4FFBE5F}"/>
              </a:ext>
            </a:extLst>
          </p:cNvPr>
          <p:cNvGrpSpPr/>
          <p:nvPr/>
        </p:nvGrpSpPr>
        <p:grpSpPr>
          <a:xfrm>
            <a:off x="4481946" y="3358306"/>
            <a:ext cx="7074201" cy="566679"/>
            <a:chOff x="4481946" y="2701226"/>
            <a:chExt cx="7074201" cy="56667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1123F7-28AF-4A8D-AF5F-B6F1652E2562}"/>
                </a:ext>
              </a:extLst>
            </p:cNvPr>
            <p:cNvSpPr/>
            <p:nvPr/>
          </p:nvSpPr>
          <p:spPr>
            <a:xfrm>
              <a:off x="4481946" y="2701226"/>
              <a:ext cx="868221" cy="22310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C8160A-62A7-4B23-8EA0-77FD4C88D68D}"/>
                </a:ext>
              </a:extLst>
            </p:cNvPr>
            <p:cNvSpPr/>
            <p:nvPr/>
          </p:nvSpPr>
          <p:spPr>
            <a:xfrm>
              <a:off x="9067799" y="2975517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배송업체의 배송횟수 조회 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2F5A754D-63DA-4313-9891-17E445D08E5F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350167" y="2812777"/>
              <a:ext cx="3904669" cy="321799"/>
            </a:xfrm>
            <a:prstGeom prst="bentConnector3">
              <a:avLst>
                <a:gd name="adj1" fmla="val 89917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41735E-23DA-4671-8698-A14A86F180B6}"/>
              </a:ext>
            </a:extLst>
          </p:cNvPr>
          <p:cNvGrpSpPr/>
          <p:nvPr/>
        </p:nvGrpSpPr>
        <p:grpSpPr>
          <a:xfrm>
            <a:off x="4426528" y="2726651"/>
            <a:ext cx="7106956" cy="292388"/>
            <a:chOff x="4426528" y="2726651"/>
            <a:chExt cx="7106956" cy="2923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46EF98D-3CC0-49F3-81B9-28F208BF2821}"/>
                </a:ext>
              </a:extLst>
            </p:cNvPr>
            <p:cNvGrpSpPr/>
            <p:nvPr/>
          </p:nvGrpSpPr>
          <p:grpSpPr>
            <a:xfrm>
              <a:off x="4426528" y="2726651"/>
              <a:ext cx="7106956" cy="292388"/>
              <a:chOff x="4426528" y="2765563"/>
              <a:chExt cx="7106956" cy="29238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607DCD5-ADEC-4D37-9840-DD56630A680A}"/>
                  </a:ext>
                </a:extLst>
              </p:cNvPr>
              <p:cNvSpPr/>
              <p:nvPr/>
            </p:nvSpPr>
            <p:spPr>
              <a:xfrm>
                <a:off x="4426528" y="2816818"/>
                <a:ext cx="958274" cy="18987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6B0C3E8-1E70-4A1C-B590-7FB918E41EF6}"/>
                  </a:ext>
                </a:extLst>
              </p:cNvPr>
              <p:cNvSpPr/>
              <p:nvPr/>
            </p:nvSpPr>
            <p:spPr>
              <a:xfrm>
                <a:off x="9045136" y="2765563"/>
                <a:ext cx="248834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재고 부족한 상품 조회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9E1B3FB-23A4-49FD-9F95-DA30EAFB9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4802" y="2874700"/>
              <a:ext cx="3946234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312F76-DE62-4204-AE90-D699CF892E79}"/>
              </a:ext>
            </a:extLst>
          </p:cNvPr>
          <p:cNvGrpSpPr/>
          <p:nvPr/>
        </p:nvGrpSpPr>
        <p:grpSpPr>
          <a:xfrm>
            <a:off x="4685144" y="3034669"/>
            <a:ext cx="6848340" cy="569387"/>
            <a:chOff x="4685144" y="3034669"/>
            <a:chExt cx="6848340" cy="56938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E313BAE-7E87-4ED0-83D4-FD1C6FCFFDE3}"/>
                </a:ext>
              </a:extLst>
            </p:cNvPr>
            <p:cNvGrpSpPr/>
            <p:nvPr/>
          </p:nvGrpSpPr>
          <p:grpSpPr>
            <a:xfrm>
              <a:off x="4685144" y="3034669"/>
              <a:ext cx="6848340" cy="569387"/>
              <a:chOff x="4685144" y="2705844"/>
              <a:chExt cx="6848340" cy="56938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B4DF673-F4B5-4F21-B7A0-5354E7998C1D}"/>
                  </a:ext>
                </a:extLst>
              </p:cNvPr>
              <p:cNvSpPr/>
              <p:nvPr/>
            </p:nvSpPr>
            <p:spPr>
              <a:xfrm>
                <a:off x="4685144" y="2754333"/>
                <a:ext cx="451357" cy="18987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8AF9DE9-3E34-458D-B351-D605084DDEE7}"/>
                  </a:ext>
                </a:extLst>
              </p:cNvPr>
              <p:cNvSpPr/>
              <p:nvPr/>
            </p:nvSpPr>
            <p:spPr>
              <a:xfrm>
                <a:off x="9045136" y="2705844"/>
                <a:ext cx="2488348" cy="569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매출 조회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5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전체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월별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일별 매출 조회 가능</a:t>
                </a:r>
                <a:r>
                  <a:rPr lang="en-US" altLang="ko-KR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D0F4E94-B04D-4135-81E4-EE828B00F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501" y="3178097"/>
              <a:ext cx="4665014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09994D-9C68-473C-9EE1-182B11831481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슬라이드 번호 개체 틀 7">
            <a:extLst>
              <a:ext uri="{FF2B5EF4-FFF2-40B4-BE49-F238E27FC236}">
                <a16:creationId xmlns:a16="http://schemas.microsoft.com/office/drawing/2014/main" id="{CDF0EC33-94E2-4BDF-AC99-918AC5C7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6687C5-49DC-41B3-8386-BE3DB0DFB870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</a:t>
            </a:r>
          </a:p>
        </p:txBody>
      </p:sp>
    </p:spTree>
    <p:extLst>
      <p:ext uri="{BB962C8B-B14F-4D97-AF65-F5344CB8AC3E}">
        <p14:creationId xmlns:p14="http://schemas.microsoft.com/office/powerpoint/2010/main" val="79410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8"/>
          <a:stretch/>
        </p:blipFill>
        <p:spPr>
          <a:xfrm>
            <a:off x="821164" y="1554480"/>
            <a:ext cx="8170324" cy="409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A1A2F-1CDB-4B79-9ECD-2477E58DDEC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쇼핑몰 실행 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웹으로 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7F1371-48E5-41EC-B5D3-3C4CB0314EF6}"/>
              </a:ext>
            </a:extLst>
          </p:cNvPr>
          <p:cNvSpPr/>
          <p:nvPr/>
        </p:nvSpPr>
        <p:spPr>
          <a:xfrm>
            <a:off x="345699" y="6441114"/>
            <a:ext cx="83714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 :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http://35.243.127.223:8080/Databaase/main.html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DF48E3E-2531-43C7-BD5B-1E72523CF727}"/>
              </a:ext>
            </a:extLst>
          </p:cNvPr>
          <p:cNvGrpSpPr/>
          <p:nvPr/>
        </p:nvGrpSpPr>
        <p:grpSpPr>
          <a:xfrm>
            <a:off x="821163" y="1554480"/>
            <a:ext cx="10849285" cy="4092632"/>
            <a:chOff x="821163" y="1554480"/>
            <a:chExt cx="10849285" cy="40926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954241D-8EDD-4B43-A2F8-63B69E0B02EC}"/>
                </a:ext>
              </a:extLst>
            </p:cNvPr>
            <p:cNvSpPr/>
            <p:nvPr/>
          </p:nvSpPr>
          <p:spPr>
            <a:xfrm>
              <a:off x="9182100" y="1986259"/>
              <a:ext cx="2488348" cy="655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사진 클릭 시 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쇼핑몰로 이동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61ACF6-533E-47B8-9497-654DBE2069B1}"/>
                </a:ext>
              </a:extLst>
            </p:cNvPr>
            <p:cNvGrpSpPr/>
            <p:nvPr/>
          </p:nvGrpSpPr>
          <p:grpSpPr>
            <a:xfrm>
              <a:off x="821163" y="1554480"/>
              <a:ext cx="8909678" cy="4092632"/>
              <a:chOff x="-1857632" y="1102268"/>
              <a:chExt cx="8909678" cy="409263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31A7E12-FB25-4664-BA1F-83B7FC1A46E0}"/>
                  </a:ext>
                </a:extLst>
              </p:cNvPr>
              <p:cNvSpPr/>
              <p:nvPr/>
            </p:nvSpPr>
            <p:spPr>
              <a:xfrm>
                <a:off x="-1857632" y="1102268"/>
                <a:ext cx="8170324" cy="4092632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2AF7B6D-B68A-457B-A692-D86F28A93A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12692" y="1697143"/>
                <a:ext cx="739354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D2178C-C0EC-43FE-A99D-7C981BD2FE56}"/>
              </a:ext>
            </a:extLst>
          </p:cNvPr>
          <p:cNvSpPr/>
          <p:nvPr/>
        </p:nvSpPr>
        <p:spPr>
          <a:xfrm>
            <a:off x="9113896" y="2923012"/>
            <a:ext cx="2488348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GCP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배포하였으며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일까지 서버를 켜 놓을 계획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만약의 경우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GCP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크레딧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문제로 이르게 서버를 닫을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있으며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경우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님에게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메일로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연락드릴 예정이다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5865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1" y="1554480"/>
            <a:ext cx="8158853" cy="409262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– Item detail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4554396" y="2480785"/>
            <a:ext cx="491247" cy="45835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B9FD7-FD9D-4D5F-83C8-9A458F7C4A4F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1909EC87-9A0D-4E84-9AB7-5C32185E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8E67B-B99B-4176-B373-695932DFF156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상품의 재고 증가</a:t>
            </a:r>
          </a:p>
        </p:txBody>
      </p:sp>
    </p:spTree>
    <p:extLst>
      <p:ext uri="{BB962C8B-B14F-4D97-AF65-F5344CB8AC3E}">
        <p14:creationId xmlns:p14="http://schemas.microsoft.com/office/powerpoint/2010/main" val="2120999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" y="1554480"/>
            <a:ext cx="8158851" cy="409262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Update Stock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4887686" y="3069771"/>
            <a:ext cx="348342" cy="20682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25859-0713-43F4-AE74-E2595E2891C9}"/>
              </a:ext>
            </a:extLst>
          </p:cNvPr>
          <p:cNvSpPr/>
          <p:nvPr/>
        </p:nvSpPr>
        <p:spPr>
          <a:xfrm>
            <a:off x="5050971" y="2766280"/>
            <a:ext cx="348342" cy="20682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9FEBC1-9D00-4C90-97AA-AB2D07A9088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슬라이드 번호 개체 틀 7">
            <a:extLst>
              <a:ext uri="{FF2B5EF4-FFF2-40B4-BE49-F238E27FC236}">
                <a16:creationId xmlns:a16="http://schemas.microsoft.com/office/drawing/2014/main" id="{EC4AB992-77E1-4144-A630-D2D0C88D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829E4-818D-43DA-9440-4226E3769568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상품의 재고 증가</a:t>
            </a:r>
          </a:p>
        </p:txBody>
      </p:sp>
    </p:spTree>
    <p:extLst>
      <p:ext uri="{BB962C8B-B14F-4D97-AF65-F5344CB8AC3E}">
        <p14:creationId xmlns:p14="http://schemas.microsoft.com/office/powerpoint/2010/main" val="1182332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" y="1554480"/>
            <a:ext cx="8158851" cy="40926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Update Stock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5442857" y="2492828"/>
            <a:ext cx="566058" cy="457200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4C7F3-D887-4A9E-8552-B821EF3DEFEA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ED6A8330-7D64-48D5-860B-4A25DAC6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BDC76-D854-4BB1-9E03-090A9B629F8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[5.A]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상품의 재고 증가</a:t>
            </a:r>
          </a:p>
        </p:txBody>
      </p:sp>
    </p:spTree>
    <p:extLst>
      <p:ext uri="{BB962C8B-B14F-4D97-AF65-F5344CB8AC3E}">
        <p14:creationId xmlns:p14="http://schemas.microsoft.com/office/powerpoint/2010/main" val="3984491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3" y="1554480"/>
            <a:ext cx="8158849" cy="40926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Find No Stock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22E1F7-B367-4F1D-992E-B9D426D87BA0}"/>
              </a:ext>
            </a:extLst>
          </p:cNvPr>
          <p:cNvGrpSpPr/>
          <p:nvPr/>
        </p:nvGrpSpPr>
        <p:grpSpPr>
          <a:xfrm>
            <a:off x="5606143" y="2666999"/>
            <a:ext cx="5950004" cy="1168012"/>
            <a:chOff x="5606143" y="2373854"/>
            <a:chExt cx="5950004" cy="11680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B3883-0D64-431F-88C1-AD7EC2D81EDB}"/>
                </a:ext>
              </a:extLst>
            </p:cNvPr>
            <p:cNvSpPr/>
            <p:nvPr/>
          </p:nvSpPr>
          <p:spPr>
            <a:xfrm>
              <a:off x="9067799" y="2373854"/>
              <a:ext cx="2488348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재고가 부족한 상품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Item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Keep_num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attribution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 상품을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조회하여 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4488E8-373A-4246-82A7-F4971735CEC1}"/>
                </a:ext>
              </a:extLst>
            </p:cNvPr>
            <p:cNvGrpSpPr/>
            <p:nvPr/>
          </p:nvGrpSpPr>
          <p:grpSpPr>
            <a:xfrm>
              <a:off x="5606143" y="2399508"/>
              <a:ext cx="3820886" cy="250372"/>
              <a:chOff x="2927348" y="1947296"/>
              <a:chExt cx="3820886" cy="25037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59F0BED-E037-479E-B45A-E08D86217526}"/>
                  </a:ext>
                </a:extLst>
              </p:cNvPr>
              <p:cNvSpPr/>
              <p:nvPr/>
            </p:nvSpPr>
            <p:spPr>
              <a:xfrm>
                <a:off x="2927348" y="1947296"/>
                <a:ext cx="250372" cy="250372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9A55A7-9241-40E6-88A2-38007EDC664D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>
                <a:off x="3177720" y="2072482"/>
                <a:ext cx="3570514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1CA824-DE11-4BCF-B01E-7C876FE92D61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슬라이드 번호 개체 틀 7">
            <a:extLst>
              <a:ext uri="{FF2B5EF4-FFF2-40B4-BE49-F238E27FC236}">
                <a16:creationId xmlns:a16="http://schemas.microsoft.com/office/drawing/2014/main" id="{1E99704B-568E-47A8-AB74-905BB86D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0C6F2-59D1-4BEF-83BE-0D4D3F1DED26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[5.B]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재고가 부족한 상품 조회</a:t>
            </a:r>
          </a:p>
        </p:txBody>
      </p:sp>
    </p:spTree>
    <p:extLst>
      <p:ext uri="{BB962C8B-B14F-4D97-AF65-F5344CB8AC3E}">
        <p14:creationId xmlns:p14="http://schemas.microsoft.com/office/powerpoint/2010/main" val="177456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3" y="1554480"/>
            <a:ext cx="8158849" cy="409262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4844143" y="2727235"/>
            <a:ext cx="350404" cy="21578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22E1F7-B367-4F1D-992E-B9D426D87BA0}"/>
              </a:ext>
            </a:extLst>
          </p:cNvPr>
          <p:cNvGrpSpPr/>
          <p:nvPr/>
        </p:nvGrpSpPr>
        <p:grpSpPr>
          <a:xfrm>
            <a:off x="4833256" y="2406122"/>
            <a:ext cx="6722891" cy="929485"/>
            <a:chOff x="4833256" y="2112977"/>
            <a:chExt cx="6722891" cy="9294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B3883-0D64-431F-88C1-AD7EC2D81EDB}"/>
                </a:ext>
              </a:extLst>
            </p:cNvPr>
            <p:cNvSpPr/>
            <p:nvPr/>
          </p:nvSpPr>
          <p:spPr>
            <a:xfrm>
              <a:off x="9067799" y="2112977"/>
              <a:ext cx="2488348" cy="929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매출 조회 기간 설정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(Total),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(Month),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(Day)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조회 가능하다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4488E8-373A-4246-82A7-F4971735CEC1}"/>
                </a:ext>
              </a:extLst>
            </p:cNvPr>
            <p:cNvGrpSpPr/>
            <p:nvPr/>
          </p:nvGrpSpPr>
          <p:grpSpPr>
            <a:xfrm>
              <a:off x="4833256" y="2161946"/>
              <a:ext cx="4637315" cy="190136"/>
              <a:chOff x="2154461" y="1709734"/>
              <a:chExt cx="4637315" cy="190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59F0BED-E037-479E-B45A-E08D86217526}"/>
                  </a:ext>
                </a:extLst>
              </p:cNvPr>
              <p:cNvSpPr/>
              <p:nvPr/>
            </p:nvSpPr>
            <p:spPr>
              <a:xfrm>
                <a:off x="2154461" y="1709734"/>
                <a:ext cx="350403" cy="19013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9A55A7-9241-40E6-88A2-38007EDC664D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>
                <a:off x="2504864" y="1804802"/>
                <a:ext cx="4286912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A0AF8C-2E3E-4B73-8F26-323A77C02B8A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슬라이드 번호 개체 틀 7">
            <a:extLst>
              <a:ext uri="{FF2B5EF4-FFF2-40B4-BE49-F238E27FC236}">
                <a16:creationId xmlns:a16="http://schemas.microsoft.com/office/drawing/2014/main" id="{75DF5C35-B899-4660-BF8F-C9D0411C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CBAC6-00AF-483E-916E-5CB84013CAD0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 </a:t>
            </a:r>
          </a:p>
        </p:txBody>
      </p:sp>
    </p:spTree>
    <p:extLst>
      <p:ext uri="{BB962C8B-B14F-4D97-AF65-F5344CB8AC3E}">
        <p14:creationId xmlns:p14="http://schemas.microsoft.com/office/powerpoint/2010/main" val="166412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3" y="1554480"/>
            <a:ext cx="8158849" cy="409262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4844143" y="2444206"/>
            <a:ext cx="350404" cy="21578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BCE77-364B-4F2C-BC87-AD6DB984B397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B334ABFA-6665-4518-85A0-83CAFD98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7AB8C-AD3F-463F-A88B-EAA4E9FB1271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매출 </a:t>
            </a:r>
          </a:p>
        </p:txBody>
      </p:sp>
    </p:spTree>
    <p:extLst>
      <p:ext uri="{BB962C8B-B14F-4D97-AF65-F5344CB8AC3E}">
        <p14:creationId xmlns:p14="http://schemas.microsoft.com/office/powerpoint/2010/main" val="48024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4" y="1554480"/>
            <a:ext cx="8158847" cy="409262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8627DB-5851-40F7-AA4F-C61CEE36EE37}"/>
              </a:ext>
            </a:extLst>
          </p:cNvPr>
          <p:cNvGrpSpPr/>
          <p:nvPr/>
        </p:nvGrpSpPr>
        <p:grpSpPr>
          <a:xfrm>
            <a:off x="4223657" y="2422452"/>
            <a:ext cx="7332490" cy="891013"/>
            <a:chOff x="4223657" y="2074877"/>
            <a:chExt cx="7332490" cy="8910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268221-C3B5-4005-AAC8-28552A391ECE}"/>
                </a:ext>
              </a:extLst>
            </p:cNvPr>
            <p:cNvSpPr/>
            <p:nvPr/>
          </p:nvSpPr>
          <p:spPr>
            <a:xfrm>
              <a:off x="9067799" y="2074877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매출 조회는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상품별 매출과 그의 합인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매출을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DC1B1FB-A681-4A45-B382-BE62EE13799A}"/>
                </a:ext>
              </a:extLst>
            </p:cNvPr>
            <p:cNvGrpSpPr/>
            <p:nvPr/>
          </p:nvGrpSpPr>
          <p:grpSpPr>
            <a:xfrm>
              <a:off x="4223657" y="2151059"/>
              <a:ext cx="5257801" cy="190137"/>
              <a:chOff x="1544862" y="1698847"/>
              <a:chExt cx="5257801" cy="19013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58F613-FC01-405E-82D7-D0D5D51E73C3}"/>
                  </a:ext>
                </a:extLst>
              </p:cNvPr>
              <p:cNvSpPr/>
              <p:nvPr/>
            </p:nvSpPr>
            <p:spPr>
              <a:xfrm>
                <a:off x="1544862" y="1698847"/>
                <a:ext cx="348343" cy="190137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8289D80-52F6-45AD-9C35-149447CB8367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>
                <a:off x="1893205" y="1793916"/>
                <a:ext cx="490945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B99D7B-849E-4EB1-8F2C-8B05C56F286B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슬라이드 번호 개체 틀 7">
            <a:extLst>
              <a:ext uri="{FF2B5EF4-FFF2-40B4-BE49-F238E27FC236}">
                <a16:creationId xmlns:a16="http://schemas.microsoft.com/office/drawing/2014/main" id="{2A3BE7F5-5562-44C5-A75D-1DD4C695C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62BC06-9FBB-4827-B891-568D1DDEC3DF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매출 </a:t>
            </a:r>
          </a:p>
        </p:txBody>
      </p:sp>
    </p:spTree>
    <p:extLst>
      <p:ext uri="{BB962C8B-B14F-4D97-AF65-F5344CB8AC3E}">
        <p14:creationId xmlns:p14="http://schemas.microsoft.com/office/powerpoint/2010/main" val="16687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4" y="1554480"/>
            <a:ext cx="8158847" cy="40926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068BD-09E6-4156-B8EB-818EC4CDB0E5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0C08AE18-9D33-4D22-B746-DDD15A7E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B5CD6-3B43-4433-881F-0A9F09CB76A0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매출 </a:t>
            </a:r>
          </a:p>
        </p:txBody>
      </p:sp>
    </p:spTree>
    <p:extLst>
      <p:ext uri="{BB962C8B-B14F-4D97-AF65-F5344CB8AC3E}">
        <p14:creationId xmlns:p14="http://schemas.microsoft.com/office/powerpoint/2010/main" val="3034378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B9ECFD-7093-4D96-A303-803B36AF49D3}"/>
              </a:ext>
            </a:extLst>
          </p:cNvPr>
          <p:cNvSpPr/>
          <p:nvPr/>
        </p:nvSpPr>
        <p:spPr>
          <a:xfrm>
            <a:off x="4844143" y="2444206"/>
            <a:ext cx="350404" cy="21578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B7993-0FF5-4EC3-B1AE-AF84A35FE0D7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슬라이드 번호 개체 틀 7">
            <a:extLst>
              <a:ext uri="{FF2B5EF4-FFF2-40B4-BE49-F238E27FC236}">
                <a16:creationId xmlns:a16="http://schemas.microsoft.com/office/drawing/2014/main" id="{8081B866-42E2-4020-B433-BB0A8901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7A64C-DED7-4E2A-90AE-0C9F7E1C150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매출 </a:t>
            </a:r>
          </a:p>
        </p:txBody>
      </p:sp>
    </p:spTree>
    <p:extLst>
      <p:ext uri="{BB962C8B-B14F-4D97-AF65-F5344CB8AC3E}">
        <p14:creationId xmlns:p14="http://schemas.microsoft.com/office/powerpoint/2010/main" val="152141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4" y="1554480"/>
            <a:ext cx="8158847" cy="40926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8627DB-5851-40F7-AA4F-C61CEE36EE37}"/>
              </a:ext>
            </a:extLst>
          </p:cNvPr>
          <p:cNvGrpSpPr/>
          <p:nvPr/>
        </p:nvGrpSpPr>
        <p:grpSpPr>
          <a:xfrm>
            <a:off x="4162425" y="2421091"/>
            <a:ext cx="7351539" cy="891013"/>
            <a:chOff x="4195083" y="2084402"/>
            <a:chExt cx="7351539" cy="8910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268221-C3B5-4005-AAC8-28552A391ECE}"/>
                </a:ext>
              </a:extLst>
            </p:cNvPr>
            <p:cNvSpPr/>
            <p:nvPr/>
          </p:nvSpPr>
          <p:spPr>
            <a:xfrm>
              <a:off x="9058274" y="2084402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 매출 조회는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 매출과 그의 합인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매출을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DC1B1FB-A681-4A45-B382-BE62EE13799A}"/>
                </a:ext>
              </a:extLst>
            </p:cNvPr>
            <p:cNvGrpSpPr/>
            <p:nvPr/>
          </p:nvGrpSpPr>
          <p:grpSpPr>
            <a:xfrm>
              <a:off x="4195083" y="2151060"/>
              <a:ext cx="5305425" cy="160202"/>
              <a:chOff x="1516288" y="1698848"/>
              <a:chExt cx="5305425" cy="16020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58F613-FC01-405E-82D7-D0D5D51E73C3}"/>
                  </a:ext>
                </a:extLst>
              </p:cNvPr>
              <p:cNvSpPr/>
              <p:nvPr/>
            </p:nvSpPr>
            <p:spPr>
              <a:xfrm>
                <a:off x="1516288" y="1698848"/>
                <a:ext cx="395967" cy="160202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8289D80-52F6-45AD-9C35-149447CB8367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 flipV="1">
                <a:off x="1912255" y="1778949"/>
                <a:ext cx="4909458" cy="14968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AE58A7-6BE6-4750-8267-C7D67C544616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슬라이드 번호 개체 틀 7">
            <a:extLst>
              <a:ext uri="{FF2B5EF4-FFF2-40B4-BE49-F238E27FC236}">
                <a16:creationId xmlns:a16="http://schemas.microsoft.com/office/drawing/2014/main" id="{E529C7A6-D5EF-4816-8384-2A99B20E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C9C7A-E2A3-4C0C-B09A-9BDFDABC0A18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매출 </a:t>
            </a:r>
          </a:p>
        </p:txBody>
      </p:sp>
    </p:spTree>
    <p:extLst>
      <p:ext uri="{BB962C8B-B14F-4D97-AF65-F5344CB8AC3E}">
        <p14:creationId xmlns:p14="http://schemas.microsoft.com/office/powerpoint/2010/main" val="12590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A1A2F-1CDB-4B79-9ECD-2477E58DDEC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쇼핑몰 실행 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이클립스로 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63C8C1-E6D1-4616-B67E-7D3A41493B93}"/>
              </a:ext>
            </a:extLst>
          </p:cNvPr>
          <p:cNvSpPr/>
          <p:nvPr/>
        </p:nvSpPr>
        <p:spPr>
          <a:xfrm>
            <a:off x="1112983" y="1929742"/>
            <a:ext cx="10456061" cy="330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실습에서 학습했던 방법을 기준으로 프로젝트를 수행하였기 때문에 </a:t>
            </a:r>
            <a:r>
              <a:rPr lang="ko-KR" altLang="en-US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이클립스 환경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작업 </a:t>
            </a:r>
            <a:r>
              <a:rPr lang="en-US" altLang="ko-KR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[5 </a:t>
            </a:r>
            <a:r>
              <a:rPr lang="ko-KR" altLang="en-US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제작환경 참조</a:t>
            </a:r>
            <a:r>
              <a:rPr lang="en-US" altLang="ko-KR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(p.74)] </a:t>
            </a:r>
            <a:r>
              <a:rPr lang="ko-KR" altLang="en-US" sz="15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en-US" altLang="ko-KR" sz="1500" b="1" dirty="0">
              <a:solidFill>
                <a:srgbClr val="536B9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tomcat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서버와 </a:t>
            </a:r>
            <a:r>
              <a:rPr lang="en-US" altLang="ko-KR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driver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실습에서와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마찬가지로 연결해 주십시오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7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 </a:t>
            </a:r>
            <a:r>
              <a:rPr lang="en-US" altLang="ko-KR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이름 </a:t>
            </a:r>
            <a:r>
              <a:rPr lang="en-US" altLang="ko-KR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phase2, </a:t>
            </a:r>
            <a:r>
              <a:rPr lang="ko-KR" altLang="en-US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이름 </a:t>
            </a:r>
            <a:r>
              <a:rPr lang="en-US" altLang="ko-KR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500" b="1" dirty="0" err="1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knu</a:t>
            </a:r>
            <a:r>
              <a:rPr lang="en-US" altLang="ko-KR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</a:t>
            </a:r>
            <a:r>
              <a:rPr lang="en-US" altLang="ko-KR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comp322]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데이터베이스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생성 및 권한을 부여해 주십시오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Phase2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에서와 다르게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약간의 수정이 있었기 때문에 같이 </a:t>
            </a:r>
            <a:r>
              <a:rPr lang="ko-KR" altLang="en-US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제출한 </a:t>
            </a:r>
            <a:r>
              <a:rPr lang="en-US" altLang="ko-KR" sz="1500" b="1" dirty="0" err="1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이용해 주십시오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-  source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통하여 </a:t>
            </a:r>
            <a:r>
              <a:rPr lang="en-US" altLang="ko-KR" sz="1500" b="1" dirty="0" err="1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resetDB.sql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500" b="1" dirty="0" err="1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index.sql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차례로 수행해 주십시오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후 </a:t>
            </a:r>
            <a:r>
              <a:rPr lang="en-US" altLang="ko-KR" sz="1500" b="1" dirty="0">
                <a:solidFill>
                  <a:srgbClr val="536B9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main.html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파일에서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run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실행해 주십시오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55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972EA-E3AF-4A35-8617-FFDBC11D12F6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D2A27375-D2D1-4AAC-A29E-D06A654D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90AF7-0FC1-4883-8DAD-9BA93918C4BA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매출 </a:t>
            </a:r>
          </a:p>
        </p:txBody>
      </p:sp>
    </p:spTree>
    <p:extLst>
      <p:ext uri="{BB962C8B-B14F-4D97-AF65-F5344CB8AC3E}">
        <p14:creationId xmlns:p14="http://schemas.microsoft.com/office/powerpoint/2010/main" val="2785265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B9ECFD-7093-4D96-A303-803B36AF49D3}"/>
              </a:ext>
            </a:extLst>
          </p:cNvPr>
          <p:cNvSpPr/>
          <p:nvPr/>
        </p:nvSpPr>
        <p:spPr>
          <a:xfrm>
            <a:off x="4844143" y="2444207"/>
            <a:ext cx="350404" cy="184694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FA2C0-F27D-43DF-9E9B-3A615238DB0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슬라이드 번호 개체 틀 7">
            <a:extLst>
              <a:ext uri="{FF2B5EF4-FFF2-40B4-BE49-F238E27FC236}">
                <a16:creationId xmlns:a16="http://schemas.microsoft.com/office/drawing/2014/main" id="{AC17AAC2-EE02-45D7-99FC-A5874611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96206-029D-490E-9DED-AFCFD22D73EA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일별 매출 </a:t>
            </a:r>
          </a:p>
        </p:txBody>
      </p:sp>
    </p:spTree>
    <p:extLst>
      <p:ext uri="{BB962C8B-B14F-4D97-AF65-F5344CB8AC3E}">
        <p14:creationId xmlns:p14="http://schemas.microsoft.com/office/powerpoint/2010/main" val="42662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8627DB-5851-40F7-AA4F-C61CEE36EE37}"/>
              </a:ext>
            </a:extLst>
          </p:cNvPr>
          <p:cNvGrpSpPr/>
          <p:nvPr/>
        </p:nvGrpSpPr>
        <p:grpSpPr>
          <a:xfrm>
            <a:off x="4162425" y="2421091"/>
            <a:ext cx="7351539" cy="891013"/>
            <a:chOff x="4195083" y="2084402"/>
            <a:chExt cx="7351539" cy="8910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268221-C3B5-4005-AAC8-28552A391ECE}"/>
                </a:ext>
              </a:extLst>
            </p:cNvPr>
            <p:cNvSpPr/>
            <p:nvPr/>
          </p:nvSpPr>
          <p:spPr>
            <a:xfrm>
              <a:off x="9058274" y="2084402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매출 조회는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매출과 그의 합인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매출을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DC1B1FB-A681-4A45-B382-BE62EE13799A}"/>
                </a:ext>
              </a:extLst>
            </p:cNvPr>
            <p:cNvGrpSpPr/>
            <p:nvPr/>
          </p:nvGrpSpPr>
          <p:grpSpPr>
            <a:xfrm>
              <a:off x="4195083" y="2151060"/>
              <a:ext cx="5305425" cy="160202"/>
              <a:chOff x="1516288" y="1698848"/>
              <a:chExt cx="5305425" cy="16020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58F613-FC01-405E-82D7-D0D5D51E73C3}"/>
                  </a:ext>
                </a:extLst>
              </p:cNvPr>
              <p:cNvSpPr/>
              <p:nvPr/>
            </p:nvSpPr>
            <p:spPr>
              <a:xfrm>
                <a:off x="1516288" y="1698848"/>
                <a:ext cx="395967" cy="160202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8289D80-52F6-45AD-9C35-149447CB8367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 flipV="1">
                <a:off x="1912255" y="1778949"/>
                <a:ext cx="4909458" cy="14968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355A487-2B8A-43DC-A8E6-0931BE34EB4A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슬라이드 번호 개체 틀 7">
            <a:extLst>
              <a:ext uri="{FF2B5EF4-FFF2-40B4-BE49-F238E27FC236}">
                <a16:creationId xmlns:a16="http://schemas.microsoft.com/office/drawing/2014/main" id="{2A4F20EB-5B4C-4F2D-BA6A-827658E8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030E27-E755-4851-9DA8-5275DEB1FEB7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일별 매출 </a:t>
            </a:r>
          </a:p>
        </p:txBody>
      </p:sp>
    </p:spTree>
    <p:extLst>
      <p:ext uri="{BB962C8B-B14F-4D97-AF65-F5344CB8AC3E}">
        <p14:creationId xmlns:p14="http://schemas.microsoft.com/office/powerpoint/2010/main" val="53990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E3564-2AAD-47D8-9843-38F8F12F740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CCEF7D5F-BBF6-475C-A0A1-9923BA03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FE2168-8F0D-40DF-ADEF-B4FA3B561B04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[5.C]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일별 매출 </a:t>
            </a:r>
          </a:p>
        </p:txBody>
      </p:sp>
    </p:spTree>
    <p:extLst>
      <p:ext uri="{BB962C8B-B14F-4D97-AF65-F5344CB8AC3E}">
        <p14:creationId xmlns:p14="http://schemas.microsoft.com/office/powerpoint/2010/main" val="1573092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6" y="1554480"/>
            <a:ext cx="8158843" cy="40926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Shipping Company Count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CFBE8-1B3C-457B-B83D-38767327BB14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7A7E6CD5-6138-4CFA-B645-1E6CDCE3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C82773-A41A-447F-8483-3956A157385A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[5.D]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배송 업체들의 배송 횟수 조회</a:t>
            </a:r>
          </a:p>
        </p:txBody>
      </p:sp>
    </p:spTree>
    <p:extLst>
      <p:ext uri="{BB962C8B-B14F-4D97-AF65-F5344CB8AC3E}">
        <p14:creationId xmlns:p14="http://schemas.microsoft.com/office/powerpoint/2010/main" val="11337618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ACBEE1-B823-4CB6-BB52-79464F9BD2A2}"/>
              </a:ext>
            </a:extLst>
          </p:cNvPr>
          <p:cNvSpPr/>
          <p:nvPr/>
        </p:nvSpPr>
        <p:spPr>
          <a:xfrm>
            <a:off x="6293481" y="1456072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영어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입력 가능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9359C1-D2E2-450B-9DDB-9C85D562CE2C}"/>
              </a:ext>
            </a:extLst>
          </p:cNvPr>
          <p:cNvSpPr/>
          <p:nvPr/>
        </p:nvSpPr>
        <p:spPr>
          <a:xfrm>
            <a:off x="3571898" y="1840793"/>
            <a:ext cx="475451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각 화면에 기술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삽입의 편의를 위해 임의로 지정한 형식이 많음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5D9A65-2124-4241-AD28-66D2A8FEAEFB}"/>
              </a:ext>
            </a:extLst>
          </p:cNvPr>
          <p:cNvSpPr/>
          <p:nvPr/>
        </p:nvSpPr>
        <p:spPr>
          <a:xfrm>
            <a:off x="4791535" y="2497393"/>
            <a:ext cx="3571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999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999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로그인 가능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9C404B-DB6C-4EA7-A1FA-B924FC3E6385}"/>
              </a:ext>
            </a:extLst>
          </p:cNvPr>
          <p:cNvSpPr/>
          <p:nvPr/>
        </p:nvSpPr>
        <p:spPr>
          <a:xfrm>
            <a:off x="3387305" y="3266835"/>
            <a:ext cx="4976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주문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에서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상품 주문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가능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2ECBF8-A0C8-4C07-9060-67D627BC0C69}"/>
              </a:ext>
            </a:extLst>
          </p:cNvPr>
          <p:cNvSpPr/>
          <p:nvPr/>
        </p:nvSpPr>
        <p:spPr>
          <a:xfrm>
            <a:off x="1803539" y="2882114"/>
            <a:ext cx="65598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로그인 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기능은 되도록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사용 자제 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 것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046754-0FFF-4341-ACC4-FBE2D0BD910C}"/>
              </a:ext>
            </a:extLst>
          </p:cNvPr>
          <p:cNvSpPr/>
          <p:nvPr/>
        </p:nvSpPr>
        <p:spPr>
          <a:xfrm>
            <a:off x="2839079" y="3651556"/>
            <a:ext cx="552426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프로그램의 </a:t>
            </a:r>
            <a:r>
              <a:rPr lang="ko-KR" altLang="en-US" sz="1600" dirty="0" err="1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뒤로가기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버튼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되도록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자제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할 것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내의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(BACK)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버튼을 이용할 것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228FF9-7C4D-4B36-8CA9-487E2EDB20E4}"/>
              </a:ext>
            </a:extLst>
          </p:cNvPr>
          <p:cNvSpPr/>
          <p:nvPr/>
        </p:nvSpPr>
        <p:spPr>
          <a:xfrm>
            <a:off x="1059745" y="4313276"/>
            <a:ext cx="7303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7. </a:t>
            </a:r>
            <a:r>
              <a:rPr lang="ko-KR" altLang="en-US" sz="1600" dirty="0" err="1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로그아웃</a:t>
            </a:r>
            <a:r>
              <a:rPr lang="ko-KR" altLang="en-US" sz="1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하지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않고 홈페이지 종료 시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다시 로그인 불가능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하므로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자제 할 것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29181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38EEF8-C282-4BF2-99E7-CD8DEAFEA11E}"/>
              </a:ext>
            </a:extLst>
          </p:cNvPr>
          <p:cNvGrpSpPr/>
          <p:nvPr/>
        </p:nvGrpSpPr>
        <p:grpSpPr>
          <a:xfrm>
            <a:off x="1004609" y="2354380"/>
            <a:ext cx="3762775" cy="332657"/>
            <a:chOff x="-1602981" y="2189754"/>
            <a:chExt cx="3762775" cy="3326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82B18E-3B35-41DB-BCA2-58C563B5493B}"/>
                </a:ext>
              </a:extLst>
            </p:cNvPr>
            <p:cNvSpPr/>
            <p:nvPr/>
          </p:nvSpPr>
          <p:spPr>
            <a:xfrm>
              <a:off x="1017951" y="2282115"/>
              <a:ext cx="1141843" cy="24029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73B2092-6325-4334-A9F2-BFF6D6852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5605" y="2337780"/>
              <a:ext cx="399089" cy="1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D384E5-D827-43E9-AE29-B07F1EF04D70}"/>
                </a:ext>
              </a:extLst>
            </p:cNvPr>
            <p:cNvSpPr/>
            <p:nvPr/>
          </p:nvSpPr>
          <p:spPr>
            <a:xfrm>
              <a:off x="-1602981" y="2189754"/>
              <a:ext cx="273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아이디 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: VARCHAR(15)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2A29C4-AFE4-4BCE-81BD-B23A96575A10}"/>
              </a:ext>
            </a:extLst>
          </p:cNvPr>
          <p:cNvGrpSpPr/>
          <p:nvPr/>
        </p:nvGrpSpPr>
        <p:grpSpPr>
          <a:xfrm>
            <a:off x="5182758" y="2359512"/>
            <a:ext cx="6423930" cy="327278"/>
            <a:chOff x="1042701" y="2186666"/>
            <a:chExt cx="6423930" cy="32727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C5F7542-EF4A-4BB9-8F9B-8B0A797FEAA9}"/>
                </a:ext>
              </a:extLst>
            </p:cNvPr>
            <p:cNvSpPr/>
            <p:nvPr/>
          </p:nvSpPr>
          <p:spPr>
            <a:xfrm>
              <a:off x="1042701" y="2273648"/>
              <a:ext cx="1185984" cy="24029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E013357-4035-4F55-A330-016C9A902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3810" y="2342996"/>
              <a:ext cx="279400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22B5FB-329F-48D0-A8EF-DBC0865B3EA9}"/>
                </a:ext>
              </a:extLst>
            </p:cNvPr>
            <p:cNvSpPr/>
            <p:nvPr/>
          </p:nvSpPr>
          <p:spPr>
            <a:xfrm>
              <a:off x="5052934" y="2186666"/>
              <a:ext cx="24136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비밀번호 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: VARCHAR(15)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59E4F5-A4E9-4691-9732-64BC38520D20}"/>
              </a:ext>
            </a:extLst>
          </p:cNvPr>
          <p:cNvGrpSpPr/>
          <p:nvPr/>
        </p:nvGrpSpPr>
        <p:grpSpPr>
          <a:xfrm>
            <a:off x="1002441" y="2641966"/>
            <a:ext cx="3836148" cy="332657"/>
            <a:chOff x="-1676354" y="2189754"/>
            <a:chExt cx="3836148" cy="3326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575E15E-ADB0-4245-BC1E-0EB13BE3573F}"/>
                </a:ext>
              </a:extLst>
            </p:cNvPr>
            <p:cNvSpPr/>
            <p:nvPr/>
          </p:nvSpPr>
          <p:spPr>
            <a:xfrm>
              <a:off x="1017951" y="2282115"/>
              <a:ext cx="1141843" cy="240296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426638D-CBAE-4C81-8C07-B53D39B20724}"/>
                </a:ext>
              </a:extLst>
            </p:cNvPr>
            <p:cNvCxnSpPr>
              <a:cxnSpLocks/>
            </p:cNvCxnSpPr>
            <p:nvPr/>
          </p:nvCxnSpPr>
          <p:spPr>
            <a:xfrm>
              <a:off x="377672" y="2337781"/>
              <a:ext cx="637022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CED7CB2-E33B-48FC-A78C-03A37FA002AE}"/>
                </a:ext>
              </a:extLst>
            </p:cNvPr>
            <p:cNvSpPr/>
            <p:nvPr/>
          </p:nvSpPr>
          <p:spPr>
            <a:xfrm>
              <a:off x="-1676354" y="2189754"/>
              <a:ext cx="273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이름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: VARCHAR(15)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4FE531-6687-4733-8027-55CC8928FC79}"/>
              </a:ext>
            </a:extLst>
          </p:cNvPr>
          <p:cNvGrpSpPr/>
          <p:nvPr/>
        </p:nvGrpSpPr>
        <p:grpSpPr>
          <a:xfrm>
            <a:off x="5201860" y="2745407"/>
            <a:ext cx="3976007" cy="229212"/>
            <a:chOff x="1051168" y="2282124"/>
            <a:chExt cx="3976007" cy="2292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C39B8A-C699-44AC-AB55-648F139B26B3}"/>
                </a:ext>
              </a:extLst>
            </p:cNvPr>
            <p:cNvSpPr/>
            <p:nvPr/>
          </p:nvSpPr>
          <p:spPr>
            <a:xfrm>
              <a:off x="1051168" y="2282124"/>
              <a:ext cx="1166882" cy="2292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D1D3A5D-8A5A-41E4-BEDF-492AC1B57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876" y="2378793"/>
              <a:ext cx="2800299" cy="15003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92E558A-2C3C-4CD9-8790-F15660C49E54}"/>
              </a:ext>
            </a:extLst>
          </p:cNvPr>
          <p:cNvGrpSpPr/>
          <p:nvPr/>
        </p:nvGrpSpPr>
        <p:grpSpPr>
          <a:xfrm>
            <a:off x="7278841" y="2721044"/>
            <a:ext cx="4266089" cy="1790013"/>
            <a:chOff x="7340600" y="3366187"/>
            <a:chExt cx="4266089" cy="179001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4F14FF-EFCD-449C-9548-777D2297E90C}"/>
                </a:ext>
              </a:extLst>
            </p:cNvPr>
            <p:cNvSpPr/>
            <p:nvPr/>
          </p:nvSpPr>
          <p:spPr>
            <a:xfrm>
              <a:off x="7340601" y="3369733"/>
              <a:ext cx="4266088" cy="1786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7B8D2C-8ADF-4FCF-A259-A7F318A35381}"/>
                </a:ext>
              </a:extLst>
            </p:cNvPr>
            <p:cNvSpPr/>
            <p:nvPr/>
          </p:nvSpPr>
          <p:spPr>
            <a:xfrm>
              <a:off x="7340601" y="3366187"/>
              <a:ext cx="4266087" cy="366179"/>
            </a:xfrm>
            <a:prstGeom prst="rect">
              <a:avLst/>
            </a:prstGeom>
            <a:solidFill>
              <a:srgbClr val="F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858901B-3782-48DB-86D2-2D7FC7B8A904}"/>
                </a:ext>
              </a:extLst>
            </p:cNvPr>
            <p:cNvSpPr/>
            <p:nvPr/>
          </p:nvSpPr>
          <p:spPr>
            <a:xfrm>
              <a:off x="9220883" y="3389366"/>
              <a:ext cx="23858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행정 도시 이름만 입력 </a:t>
              </a:r>
              <a:r>
                <a:rPr lang="en-US" altLang="ko-KR" sz="14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42D4FEC-26B0-410E-8E2B-BE47171D3098}"/>
                </a:ext>
              </a:extLst>
            </p:cNvPr>
            <p:cNvSpPr/>
            <p:nvPr/>
          </p:nvSpPr>
          <p:spPr>
            <a:xfrm>
              <a:off x="7340600" y="3801728"/>
              <a:ext cx="426608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행정 도시 별로 배송업체에게 할당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E88D90B-DE6C-4428-97B4-18A3026D85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57753" y="3520109"/>
          <a:ext cx="3969755" cy="847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1793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3437962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</a:tblGrid>
              <a:tr h="284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lotte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seoul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jeju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uleong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dok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C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84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cj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gwangju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daegu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daejun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busan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ulsan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injeon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C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han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 외 지역</a:t>
                      </a:r>
                    </a:p>
                  </a:txBody>
                  <a:tcPr>
                    <a:solidFill>
                      <a:srgbClr val="FC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F81AFC-4788-4E43-AEA2-400741A3CA44}"/>
              </a:ext>
            </a:extLst>
          </p:cNvPr>
          <p:cNvSpPr/>
          <p:nvPr/>
        </p:nvSpPr>
        <p:spPr>
          <a:xfrm>
            <a:off x="7312709" y="2750244"/>
            <a:ext cx="2413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주소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VARCHAR(20)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E5ACB61-EB8B-4FCC-9772-2DDD7483C727}"/>
              </a:ext>
            </a:extLst>
          </p:cNvPr>
          <p:cNvGrpSpPr/>
          <p:nvPr/>
        </p:nvGrpSpPr>
        <p:grpSpPr>
          <a:xfrm>
            <a:off x="1094898" y="2968178"/>
            <a:ext cx="4279828" cy="781465"/>
            <a:chOff x="1094898" y="2968178"/>
            <a:chExt cx="4279828" cy="78146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FAB8C9-E1FD-4191-83E3-A1C47E52E342}"/>
                </a:ext>
              </a:extLst>
            </p:cNvPr>
            <p:cNvGrpSpPr/>
            <p:nvPr/>
          </p:nvGrpSpPr>
          <p:grpSpPr>
            <a:xfrm>
              <a:off x="1094899" y="2968178"/>
              <a:ext cx="2052396" cy="781465"/>
              <a:chOff x="7340601" y="3366187"/>
              <a:chExt cx="4266088" cy="179001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FC241FA-21A9-4E53-91C2-1CC0776A9A3A}"/>
                  </a:ext>
                </a:extLst>
              </p:cNvPr>
              <p:cNvSpPr/>
              <p:nvPr/>
            </p:nvSpPr>
            <p:spPr>
              <a:xfrm>
                <a:off x="7340601" y="3369733"/>
                <a:ext cx="4266088" cy="17864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37EA64F-F097-43BC-A531-89754AC3E657}"/>
                  </a:ext>
                </a:extLst>
              </p:cNvPr>
              <p:cNvSpPr/>
              <p:nvPr/>
            </p:nvSpPr>
            <p:spPr>
              <a:xfrm>
                <a:off x="7340601" y="3366187"/>
                <a:ext cx="4266088" cy="774617"/>
              </a:xfrm>
              <a:prstGeom prst="rect">
                <a:avLst/>
              </a:prstGeom>
              <a:solidFill>
                <a:srgbClr val="FF3F3F"/>
              </a:solidFill>
              <a:ln>
                <a:solidFill>
                  <a:srgbClr val="F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CAD2AD2-44CC-40D1-A6DD-B459ECCEF085}"/>
                </a:ext>
              </a:extLst>
            </p:cNvPr>
            <p:cNvGrpSpPr/>
            <p:nvPr/>
          </p:nvGrpSpPr>
          <p:grpSpPr>
            <a:xfrm>
              <a:off x="1101249" y="2986579"/>
              <a:ext cx="4273477" cy="307777"/>
              <a:chOff x="-2126383" y="2239052"/>
              <a:chExt cx="4273477" cy="30777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1C9C54C-5C88-42A6-A270-EEAEB9E7568D}"/>
                  </a:ext>
                </a:extLst>
              </p:cNvPr>
              <p:cNvSpPr/>
              <p:nvPr/>
            </p:nvSpPr>
            <p:spPr>
              <a:xfrm>
                <a:off x="1005251" y="2282115"/>
                <a:ext cx="1141843" cy="24029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28BF26A-66DB-46C7-9C1D-A4E2D34C8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71165" y="2337781"/>
                <a:ext cx="1185859" cy="0"/>
              </a:xfrm>
              <a:prstGeom prst="line">
                <a:avLst/>
              </a:prstGeom>
              <a:ln w="19050">
                <a:solidFill>
                  <a:srgbClr val="FF3F3F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6EB0894-78EA-4A3F-8FF5-A2FC407F5E09}"/>
                  </a:ext>
                </a:extLst>
              </p:cNvPr>
              <p:cNvSpPr/>
              <p:nvPr/>
            </p:nvSpPr>
            <p:spPr>
              <a:xfrm>
                <a:off x="-2126383" y="2239052"/>
                <a:ext cx="205239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전화번호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CHAR(11)</a:t>
                </a: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3D3FEE8-ADBE-49E2-B444-05E3499A4C8E}"/>
                </a:ext>
              </a:extLst>
            </p:cNvPr>
            <p:cNvSpPr/>
            <p:nvPr/>
          </p:nvSpPr>
          <p:spPr>
            <a:xfrm>
              <a:off x="1094898" y="3381609"/>
              <a:ext cx="20523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숫자 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자리 입력 </a:t>
              </a:r>
              <a:r>
                <a:rPr lang="en-US" altLang="ko-KR" sz="12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85EED89-F673-489D-924C-8288425C758F}"/>
              </a:ext>
            </a:extLst>
          </p:cNvPr>
          <p:cNvGrpSpPr/>
          <p:nvPr/>
        </p:nvGrpSpPr>
        <p:grpSpPr>
          <a:xfrm>
            <a:off x="1069749" y="3319974"/>
            <a:ext cx="3844615" cy="849131"/>
            <a:chOff x="1069749" y="3319974"/>
            <a:chExt cx="3844615" cy="84913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D413401-B86F-44AB-A388-67A272E824A5}"/>
                </a:ext>
              </a:extLst>
            </p:cNvPr>
            <p:cNvGrpSpPr/>
            <p:nvPr/>
          </p:nvGrpSpPr>
          <p:grpSpPr>
            <a:xfrm>
              <a:off x="1069749" y="3319974"/>
              <a:ext cx="3844615" cy="849131"/>
              <a:chOff x="-1684821" y="2282115"/>
              <a:chExt cx="3844615" cy="84913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80738F6-DB66-4021-82E9-7A7FEA732A9D}"/>
                  </a:ext>
                </a:extLst>
              </p:cNvPr>
              <p:cNvSpPr/>
              <p:nvPr/>
            </p:nvSpPr>
            <p:spPr>
              <a:xfrm>
                <a:off x="1017951" y="2282115"/>
                <a:ext cx="1141843" cy="24029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C1FDF48-5D03-406B-B5FA-7D6317A7C450}"/>
                  </a:ext>
                </a:extLst>
              </p:cNvPr>
              <p:cNvSpPr/>
              <p:nvPr/>
            </p:nvSpPr>
            <p:spPr>
              <a:xfrm>
                <a:off x="-1684821" y="2823469"/>
                <a:ext cx="273473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직업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: VARCHAR(15)</a:t>
                </a:r>
              </a:p>
            </p:txBody>
          </p:sp>
        </p:grp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A459357C-CF10-4C9F-8B6B-DEE1BF66FAE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47298" y="3560270"/>
              <a:ext cx="764303" cy="454946"/>
            </a:xfrm>
            <a:prstGeom prst="bentConnector3">
              <a:avLst>
                <a:gd name="adj1" fmla="val 21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21C1E72-C6DF-4F44-AA1D-71974A069423}"/>
              </a:ext>
            </a:extLst>
          </p:cNvPr>
          <p:cNvGrpSpPr/>
          <p:nvPr/>
        </p:nvGrpSpPr>
        <p:grpSpPr>
          <a:xfrm>
            <a:off x="5075719" y="3328242"/>
            <a:ext cx="6535136" cy="1574393"/>
            <a:chOff x="5075719" y="3328242"/>
            <a:chExt cx="6535136" cy="157439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D3FE705-07B3-4025-9200-828799F37A68}"/>
                </a:ext>
              </a:extLst>
            </p:cNvPr>
            <p:cNvSpPr/>
            <p:nvPr/>
          </p:nvSpPr>
          <p:spPr>
            <a:xfrm>
              <a:off x="5075719" y="3328242"/>
              <a:ext cx="1141843" cy="240296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3E3D82C1-798F-4F5F-89AB-07D0104F56AE}"/>
                </a:ext>
              </a:extLst>
            </p:cNvPr>
            <p:cNvCxnSpPr>
              <a:cxnSpLocks/>
            </p:cNvCxnSpPr>
            <p:nvPr/>
          </p:nvCxnSpPr>
          <p:spPr>
            <a:xfrm>
              <a:off x="6080879" y="3563448"/>
              <a:ext cx="3096988" cy="1162453"/>
            </a:xfrm>
            <a:prstGeom prst="bentConnector3">
              <a:avLst>
                <a:gd name="adj1" fmla="val 244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80F3FD-DFF4-44F7-A367-379A5C714048}"/>
                </a:ext>
              </a:extLst>
            </p:cNvPr>
            <p:cNvSpPr/>
            <p:nvPr/>
          </p:nvSpPr>
          <p:spPr>
            <a:xfrm>
              <a:off x="9197158" y="4594858"/>
              <a:ext cx="24136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나이 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: INT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FE76605-2089-4BD0-94A5-57BFD828C7E3}"/>
              </a:ext>
            </a:extLst>
          </p:cNvPr>
          <p:cNvSpPr/>
          <p:nvPr/>
        </p:nvSpPr>
        <p:spPr>
          <a:xfrm>
            <a:off x="7487193" y="6495700"/>
            <a:ext cx="225706" cy="209900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1D05FED-16BF-4505-957B-6310B04F5AF2}"/>
              </a:ext>
            </a:extLst>
          </p:cNvPr>
          <p:cNvSpPr/>
          <p:nvPr/>
        </p:nvSpPr>
        <p:spPr>
          <a:xfrm>
            <a:off x="7759857" y="6450639"/>
            <a:ext cx="2413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NULL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 허용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110A7AB-6F0C-4013-A97E-F216A1C716C6}"/>
              </a:ext>
            </a:extLst>
          </p:cNvPr>
          <p:cNvSpPr/>
          <p:nvPr/>
        </p:nvSpPr>
        <p:spPr>
          <a:xfrm>
            <a:off x="9409313" y="6495700"/>
            <a:ext cx="225706" cy="2099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5380DDA-6A18-4F77-B4E2-B44230E520F9}"/>
              </a:ext>
            </a:extLst>
          </p:cNvPr>
          <p:cNvSpPr/>
          <p:nvPr/>
        </p:nvSpPr>
        <p:spPr>
          <a:xfrm>
            <a:off x="9681977" y="6450639"/>
            <a:ext cx="2413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NULL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 허용하지 않음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A8DC614-3268-4384-BA3F-1CCE93128061}"/>
              </a:ext>
            </a:extLst>
          </p:cNvPr>
          <p:cNvGrpSpPr/>
          <p:nvPr/>
        </p:nvGrpSpPr>
        <p:grpSpPr>
          <a:xfrm>
            <a:off x="1101249" y="3645290"/>
            <a:ext cx="3604509" cy="2204542"/>
            <a:chOff x="1101249" y="3645290"/>
            <a:chExt cx="3604509" cy="2204542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64DF91D-4788-4F13-9253-77D23F299A1B}"/>
                </a:ext>
              </a:extLst>
            </p:cNvPr>
            <p:cNvGrpSpPr/>
            <p:nvPr/>
          </p:nvGrpSpPr>
          <p:grpSpPr>
            <a:xfrm>
              <a:off x="1101249" y="3645290"/>
              <a:ext cx="3604509" cy="2204542"/>
              <a:chOff x="1094898" y="2360035"/>
              <a:chExt cx="3604509" cy="220454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9249197A-7CF0-43D8-BF13-A1F85DE796EA}"/>
                  </a:ext>
                </a:extLst>
              </p:cNvPr>
              <p:cNvGrpSpPr/>
              <p:nvPr/>
            </p:nvGrpSpPr>
            <p:grpSpPr>
              <a:xfrm>
                <a:off x="1094898" y="2969725"/>
                <a:ext cx="2479160" cy="1594852"/>
                <a:chOff x="7340599" y="3369731"/>
                <a:chExt cx="5153155" cy="365314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E6081B8-45A0-46EB-AE0B-AA28159CE9C3}"/>
                    </a:ext>
                  </a:extLst>
                </p:cNvPr>
                <p:cNvSpPr/>
                <p:nvPr/>
              </p:nvSpPr>
              <p:spPr>
                <a:xfrm>
                  <a:off x="7340601" y="3369731"/>
                  <a:ext cx="5153153" cy="3653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800ABE09-1D55-43F6-B347-93C00808D55F}"/>
                    </a:ext>
                  </a:extLst>
                </p:cNvPr>
                <p:cNvSpPr/>
                <p:nvPr/>
              </p:nvSpPr>
              <p:spPr>
                <a:xfrm>
                  <a:off x="7340599" y="3388005"/>
                  <a:ext cx="5153153" cy="77461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B1D18759-5430-4FBF-ADE1-4F4138CD07D6}"/>
                  </a:ext>
                </a:extLst>
              </p:cNvPr>
              <p:cNvGrpSpPr/>
              <p:nvPr/>
            </p:nvGrpSpPr>
            <p:grpSpPr>
              <a:xfrm>
                <a:off x="1101249" y="2360035"/>
                <a:ext cx="3598158" cy="934321"/>
                <a:chOff x="-2126383" y="1612508"/>
                <a:chExt cx="3598158" cy="934321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05958857-EF7D-4C21-A69A-FE5C3C4DD2B3}"/>
                    </a:ext>
                  </a:extLst>
                </p:cNvPr>
                <p:cNvSpPr/>
                <p:nvPr/>
              </p:nvSpPr>
              <p:spPr>
                <a:xfrm>
                  <a:off x="1167977" y="1612508"/>
                  <a:ext cx="303798" cy="159170"/>
                </a:xfrm>
                <a:prstGeom prst="rect">
                  <a:avLst/>
                </a:prstGeom>
                <a:noFill/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6819DAF5-9BE1-4B97-BA55-34B7637EEAC2}"/>
                    </a:ext>
                  </a:extLst>
                </p:cNvPr>
                <p:cNvSpPr/>
                <p:nvPr/>
              </p:nvSpPr>
              <p:spPr>
                <a:xfrm>
                  <a:off x="-2126383" y="2239052"/>
                  <a:ext cx="2479158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타입 </a:t>
                  </a:r>
                  <a:r>
                    <a:rPr lang="en-US" altLang="ko-KR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: CHAR(1)</a:t>
                  </a:r>
                </a:p>
              </p:txBody>
            </p:sp>
          </p:grpSp>
        </p:grp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E455A185-04B7-473E-9B79-A6134C319F35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rot="10800000" flipV="1">
              <a:off x="3580409" y="3823711"/>
              <a:ext cx="885867" cy="60833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7CED400D-517B-4C1E-BCDF-A70F22A46E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92204" y="4658373"/>
          <a:ext cx="2325575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048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209252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도매상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소매상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!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관리자로 가입 불가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!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D21C840-1AC1-4F57-92B4-A14BA9EC5BE0}"/>
              </a:ext>
            </a:extLst>
          </p:cNvPr>
          <p:cNvGrpSpPr/>
          <p:nvPr/>
        </p:nvGrpSpPr>
        <p:grpSpPr>
          <a:xfrm>
            <a:off x="3797573" y="3914294"/>
            <a:ext cx="1704067" cy="1935538"/>
            <a:chOff x="3797573" y="3914294"/>
            <a:chExt cx="1704067" cy="193553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C43D694-41D2-40FC-8966-310F2558B32F}"/>
                </a:ext>
              </a:extLst>
            </p:cNvPr>
            <p:cNvSpPr/>
            <p:nvPr/>
          </p:nvSpPr>
          <p:spPr>
            <a:xfrm>
              <a:off x="4560687" y="3914294"/>
              <a:ext cx="303798" cy="159170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940F6716-740E-4BD9-9B56-AF741FEE6A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64139" y="4384095"/>
              <a:ext cx="911865" cy="317978"/>
            </a:xfrm>
            <a:prstGeom prst="bentConnector3">
              <a:avLst>
                <a:gd name="adj1" fmla="val -139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F091E34-8B5C-4E5C-BC17-80A4CF0FC16A}"/>
                </a:ext>
              </a:extLst>
            </p:cNvPr>
            <p:cNvGrpSpPr/>
            <p:nvPr/>
          </p:nvGrpSpPr>
          <p:grpSpPr>
            <a:xfrm>
              <a:off x="3797573" y="4826353"/>
              <a:ext cx="1704067" cy="1023479"/>
              <a:chOff x="1094898" y="2969725"/>
              <a:chExt cx="2479160" cy="1594852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54C74B0-A329-4EDE-A228-1AF7924B6109}"/>
                  </a:ext>
                </a:extLst>
              </p:cNvPr>
              <p:cNvGrpSpPr/>
              <p:nvPr/>
            </p:nvGrpSpPr>
            <p:grpSpPr>
              <a:xfrm>
                <a:off x="1094898" y="2969725"/>
                <a:ext cx="2479160" cy="1594852"/>
                <a:chOff x="7340599" y="3369731"/>
                <a:chExt cx="5153155" cy="3653145"/>
              </a:xfrm>
            </p:grpSpPr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828EA349-2249-42BE-81DC-EFC524D924CA}"/>
                    </a:ext>
                  </a:extLst>
                </p:cNvPr>
                <p:cNvSpPr/>
                <p:nvPr/>
              </p:nvSpPr>
              <p:spPr>
                <a:xfrm>
                  <a:off x="7340601" y="3369731"/>
                  <a:ext cx="5153153" cy="3653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4E100D4-BC52-4FAC-92C9-22D6A0FDE52C}"/>
                    </a:ext>
                  </a:extLst>
                </p:cNvPr>
                <p:cNvSpPr/>
                <p:nvPr/>
              </p:nvSpPr>
              <p:spPr>
                <a:xfrm>
                  <a:off x="7340599" y="3388006"/>
                  <a:ext cx="5153153" cy="114336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7DD0B58-3206-4B3C-A34F-51ECA6C0128C}"/>
                  </a:ext>
                </a:extLst>
              </p:cNvPr>
              <p:cNvSpPr/>
              <p:nvPr/>
            </p:nvSpPr>
            <p:spPr>
              <a:xfrm>
                <a:off x="1101248" y="2974705"/>
                <a:ext cx="2472808" cy="4795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성별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CHAR(1)</a:t>
                </a:r>
              </a:p>
            </p:txBody>
          </p:sp>
        </p:grpSp>
      </p:grpSp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6EAA73C8-3496-4D78-A0C8-E65C9948B2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87551" y="5223426"/>
          <a:ext cx="148717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031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1138144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여성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남성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4894-1D2C-4752-BC40-7050F2586697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 -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SignUp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935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69277A-2BA8-4E0B-BAF0-FDDA3047269F}"/>
              </a:ext>
            </a:extLst>
          </p:cNvPr>
          <p:cNvGrpSpPr/>
          <p:nvPr/>
        </p:nvGrpSpPr>
        <p:grpSpPr>
          <a:xfrm>
            <a:off x="4992157" y="2352660"/>
            <a:ext cx="6615642" cy="1643606"/>
            <a:chOff x="4992157" y="2352660"/>
            <a:chExt cx="6615642" cy="164360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BC269-CAA9-4F67-AE20-85631D37AC17}"/>
                </a:ext>
              </a:extLst>
            </p:cNvPr>
            <p:cNvGrpSpPr/>
            <p:nvPr/>
          </p:nvGrpSpPr>
          <p:grpSpPr>
            <a:xfrm>
              <a:off x="4992157" y="2352660"/>
              <a:ext cx="6615642" cy="1643606"/>
              <a:chOff x="-1783213" y="4620962"/>
              <a:chExt cx="8305256" cy="206337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19B2DD3-2CA7-409D-B3AE-BE6974AB2533}"/>
                  </a:ext>
                </a:extLst>
              </p:cNvPr>
              <p:cNvGrpSpPr/>
              <p:nvPr/>
            </p:nvGrpSpPr>
            <p:grpSpPr>
              <a:xfrm>
                <a:off x="3322701" y="4620962"/>
                <a:ext cx="3199342" cy="2063379"/>
                <a:chOff x="-2173673" y="4459744"/>
                <a:chExt cx="3553414" cy="2302676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484DFB22-B38F-4A4E-A900-67BB99C51503}"/>
                    </a:ext>
                  </a:extLst>
                </p:cNvPr>
                <p:cNvGrpSpPr/>
                <p:nvPr/>
              </p:nvGrpSpPr>
              <p:grpSpPr>
                <a:xfrm>
                  <a:off x="-2173670" y="4459744"/>
                  <a:ext cx="3553411" cy="2302676"/>
                  <a:chOff x="-2173670" y="4459744"/>
                  <a:chExt cx="3553411" cy="2302676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F4751F13-9E53-41E4-A196-51AA4C8CCE4E}"/>
                      </a:ext>
                    </a:extLst>
                  </p:cNvPr>
                  <p:cNvSpPr/>
                  <p:nvPr/>
                </p:nvSpPr>
                <p:spPr>
                  <a:xfrm>
                    <a:off x="-2173670" y="4459744"/>
                    <a:ext cx="3553411" cy="23026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F64D53F8-CC2C-4711-BBAC-7D0A1C9685A0}"/>
                      </a:ext>
                    </a:extLst>
                  </p:cNvPr>
                  <p:cNvSpPr/>
                  <p:nvPr/>
                </p:nvSpPr>
                <p:spPr>
                  <a:xfrm>
                    <a:off x="-2173670" y="4459745"/>
                    <a:ext cx="3553407" cy="49022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87A80120-8428-45A8-8A10-9E9762EB35F6}"/>
                      </a:ext>
                    </a:extLst>
                  </p:cNvPr>
                  <p:cNvSpPr/>
                  <p:nvPr/>
                </p:nvSpPr>
                <p:spPr>
                  <a:xfrm>
                    <a:off x="-2173670" y="5052254"/>
                    <a:ext cx="3553410" cy="38807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대분류는 아래의 표와 같이 매칭된다</a:t>
                    </a:r>
                    <a:r>
                      <a:rPr lang="en-US" altLang="ko-KR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.</a:t>
                    </a:r>
                  </a:p>
                </p:txBody>
              </p:sp>
            </p:grp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DADBC00F-DB8D-48A0-9E7C-C115816D9C5E}"/>
                    </a:ext>
                  </a:extLst>
                </p:cNvPr>
                <p:cNvSpPr/>
                <p:nvPr/>
              </p:nvSpPr>
              <p:spPr>
                <a:xfrm>
                  <a:off x="-2173673" y="4466416"/>
                  <a:ext cx="3553410" cy="44796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대분류 </a:t>
                  </a:r>
                  <a:r>
                    <a:rPr lang="en-US" altLang="ko-KR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: VARCHAR(15)</a:t>
                  </a: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9DDE03E-4EFC-47DF-AFF0-FD2A957B4446}"/>
                  </a:ext>
                </a:extLst>
              </p:cNvPr>
              <p:cNvSpPr/>
              <p:nvPr/>
            </p:nvSpPr>
            <p:spPr>
              <a:xfrm>
                <a:off x="-1783213" y="4762351"/>
                <a:ext cx="478306" cy="22028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C2314AD-B45F-4FA7-A863-EEE91B164290}"/>
                </a:ext>
              </a:extLst>
            </p:cNvPr>
            <p:cNvCxnSpPr>
              <a:cxnSpLocks/>
              <a:stCxn id="15" idx="1"/>
              <a:endCxn id="11" idx="3"/>
            </p:cNvCxnSpPr>
            <p:nvPr/>
          </p:nvCxnSpPr>
          <p:spPr>
            <a:xfrm flipH="1">
              <a:off x="5373157" y="2517298"/>
              <a:ext cx="3686171" cy="3572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대분류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5509B-09DD-4E5C-AC24-D3635D72E41E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0DD115-5683-4D7D-98F5-B7C6C4D0E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59995"/>
              </p:ext>
            </p:extLst>
          </p:nvPr>
        </p:nvGraphicFramePr>
        <p:xfrm>
          <a:off x="9388225" y="3158663"/>
          <a:ext cx="1926077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9888">
                  <a:extLst>
                    <a:ext uri="{9D8B030D-6E8A-4147-A177-3AD203B41FA5}">
                      <a16:colId xmlns:a16="http://schemas.microsoft.com/office/drawing/2014/main" val="1234892130"/>
                    </a:ext>
                  </a:extLst>
                </a:gridCol>
                <a:gridCol w="556189">
                  <a:extLst>
                    <a:ext uri="{9D8B030D-6E8A-4147-A177-3AD203B41FA5}">
                      <a16:colId xmlns:a16="http://schemas.microsoft.com/office/drawing/2014/main" val="3247733674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sgo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946643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safe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3697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indust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54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37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8C3835F-B058-4022-B3DA-F9311303A109}"/>
              </a:ext>
            </a:extLst>
          </p:cNvPr>
          <p:cNvGrpSpPr/>
          <p:nvPr/>
        </p:nvGrpSpPr>
        <p:grpSpPr>
          <a:xfrm>
            <a:off x="5015868" y="2453442"/>
            <a:ext cx="6388736" cy="2406423"/>
            <a:chOff x="5015868" y="2453442"/>
            <a:chExt cx="6388736" cy="240642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7C6669-5B59-4471-B695-9C773645EEB5}"/>
                </a:ext>
              </a:extLst>
            </p:cNvPr>
            <p:cNvGrpSpPr/>
            <p:nvPr/>
          </p:nvGrpSpPr>
          <p:grpSpPr>
            <a:xfrm>
              <a:off x="5015868" y="2453442"/>
              <a:ext cx="6388736" cy="2406423"/>
              <a:chOff x="-1498353" y="3663322"/>
              <a:chExt cx="8020397" cy="30210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540B9B1-CFC2-43B4-A84B-D871A48F51C0}"/>
                  </a:ext>
                </a:extLst>
              </p:cNvPr>
              <p:cNvGrpSpPr/>
              <p:nvPr/>
            </p:nvGrpSpPr>
            <p:grpSpPr>
              <a:xfrm>
                <a:off x="-1013937" y="4620962"/>
                <a:ext cx="7535981" cy="2063379"/>
                <a:chOff x="-6990248" y="4459744"/>
                <a:chExt cx="8369990" cy="230267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0AF475FE-D9C3-42E3-A0D2-F316000532BF}"/>
                    </a:ext>
                  </a:extLst>
                </p:cNvPr>
                <p:cNvGrpSpPr/>
                <p:nvPr/>
              </p:nvGrpSpPr>
              <p:grpSpPr>
                <a:xfrm>
                  <a:off x="-6990248" y="4459744"/>
                  <a:ext cx="8369990" cy="2302676"/>
                  <a:chOff x="-6990248" y="4459744"/>
                  <a:chExt cx="8369990" cy="2302676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4313A466-CE6C-42AC-9B90-BDBD47AB9C47}"/>
                      </a:ext>
                    </a:extLst>
                  </p:cNvPr>
                  <p:cNvSpPr/>
                  <p:nvPr/>
                </p:nvSpPr>
                <p:spPr>
                  <a:xfrm>
                    <a:off x="-6990244" y="4459744"/>
                    <a:ext cx="8369986" cy="23026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A0D8403F-E625-463C-884C-A31D272D73A5}"/>
                      </a:ext>
                    </a:extLst>
                  </p:cNvPr>
                  <p:cNvSpPr/>
                  <p:nvPr/>
                </p:nvSpPr>
                <p:spPr>
                  <a:xfrm>
                    <a:off x="-6990248" y="4459745"/>
                    <a:ext cx="8369986" cy="49022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9042D9D5-DC59-4F52-8842-E21147E9ED2E}"/>
                      </a:ext>
                    </a:extLst>
                  </p:cNvPr>
                  <p:cNvSpPr/>
                  <p:nvPr/>
                </p:nvSpPr>
                <p:spPr>
                  <a:xfrm>
                    <a:off x="-6990245" y="5052254"/>
                    <a:ext cx="8369986" cy="38807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중분류는 아래의 표와 같이 매칭된다</a:t>
                    </a:r>
                    <a:r>
                      <a:rPr lang="en-US" altLang="ko-KR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.</a:t>
                    </a:r>
                  </a:p>
                </p:txBody>
              </p:sp>
            </p:grp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8F497BE-0533-41C7-953B-8C2CD39ED2D6}"/>
                    </a:ext>
                  </a:extLst>
                </p:cNvPr>
                <p:cNvSpPr/>
                <p:nvPr/>
              </p:nvSpPr>
              <p:spPr>
                <a:xfrm>
                  <a:off x="-6990247" y="4466416"/>
                  <a:ext cx="8369987" cy="44796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중분류 </a:t>
                  </a:r>
                  <a:r>
                    <a:rPr lang="en-US" altLang="ko-KR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: VARCHAR(15)</a:t>
                  </a: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BD0A829-622A-408E-9BBD-C8F456DB3A5C}"/>
                  </a:ext>
                </a:extLst>
              </p:cNvPr>
              <p:cNvSpPr/>
              <p:nvPr/>
            </p:nvSpPr>
            <p:spPr>
              <a:xfrm>
                <a:off x="-1498353" y="3663322"/>
                <a:ext cx="478306" cy="222153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</p:grp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4364B2FF-1865-4EE4-BC58-21A1415BFD88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5396868" y="2538278"/>
              <a:ext cx="3006300" cy="677983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중분류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111F55-E642-4550-8B25-DD7174B58D4B}"/>
              </a:ext>
            </a:extLst>
          </p:cNvPr>
          <p:cNvSpPr/>
          <p:nvPr/>
        </p:nvSpPr>
        <p:spPr>
          <a:xfrm>
            <a:off x="345700" y="6450639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9737AF0-5474-4895-970E-E05F4B4E4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28117"/>
              </p:ext>
            </p:extLst>
          </p:nvPr>
        </p:nvGraphicFramePr>
        <p:xfrm>
          <a:off x="5506938" y="3964647"/>
          <a:ext cx="5787593" cy="7762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367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983625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498826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437301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791073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524934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113538271"/>
                    </a:ext>
                  </a:extLst>
                </a:gridCol>
                <a:gridCol w="872066">
                  <a:extLst>
                    <a:ext uri="{9D8B030D-6E8A-4147-A177-3AD203B41FA5}">
                      <a16:colId xmlns:a16="http://schemas.microsoft.com/office/drawing/2014/main" val="2808845874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</a:tblGrid>
              <a:tr h="3633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Steel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F9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안면보호구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face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F9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hoesrub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41285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life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shoe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light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67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소분류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EF1B68-30D1-419E-8961-10FBD32195D3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0BEE2F-FBFD-44C5-81ED-5F9DEB2993C4}"/>
              </a:ext>
            </a:extLst>
          </p:cNvPr>
          <p:cNvGrpSpPr/>
          <p:nvPr/>
        </p:nvGrpSpPr>
        <p:grpSpPr>
          <a:xfrm>
            <a:off x="3445930" y="2451547"/>
            <a:ext cx="8040016" cy="2986271"/>
            <a:chOff x="2091859" y="3775754"/>
            <a:chExt cx="10093412" cy="37489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C5E122-37BC-46C2-9CFB-40AA4CBF9E89}"/>
                </a:ext>
              </a:extLst>
            </p:cNvPr>
            <p:cNvGrpSpPr/>
            <p:nvPr/>
          </p:nvGrpSpPr>
          <p:grpSpPr>
            <a:xfrm>
              <a:off x="2091859" y="4620960"/>
              <a:ext cx="10093412" cy="2903752"/>
              <a:chOff x="-3540733" y="4459743"/>
              <a:chExt cx="11210455" cy="324051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7460047-E0B1-4AF2-BBD8-2DA64E00BF48}"/>
                  </a:ext>
                </a:extLst>
              </p:cNvPr>
              <p:cNvGrpSpPr/>
              <p:nvPr/>
            </p:nvGrpSpPr>
            <p:grpSpPr>
              <a:xfrm>
                <a:off x="-3540732" y="4459743"/>
                <a:ext cx="11210454" cy="3240510"/>
                <a:chOff x="-3540732" y="4459743"/>
                <a:chExt cx="11210454" cy="324051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50993FC-0AA0-47A3-8977-9906116EC309}"/>
                    </a:ext>
                  </a:extLst>
                </p:cNvPr>
                <p:cNvSpPr/>
                <p:nvPr/>
              </p:nvSpPr>
              <p:spPr>
                <a:xfrm>
                  <a:off x="-3540730" y="4459743"/>
                  <a:ext cx="11210450" cy="3240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39E3B61-87D5-492F-83DF-25331D47AF2C}"/>
                    </a:ext>
                  </a:extLst>
                </p:cNvPr>
                <p:cNvSpPr/>
                <p:nvPr/>
              </p:nvSpPr>
              <p:spPr>
                <a:xfrm>
                  <a:off x="-3540732" y="4459744"/>
                  <a:ext cx="11210454" cy="4902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2C57D24-67B2-420D-A720-A04D57C0C766}"/>
                    </a:ext>
                  </a:extLst>
                </p:cNvPr>
                <p:cNvSpPr/>
                <p:nvPr/>
              </p:nvSpPr>
              <p:spPr>
                <a:xfrm>
                  <a:off x="-3540731" y="5052253"/>
                  <a:ext cx="10799326" cy="3880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소분류는 아래의 표와 같이 매칭된다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D6E7D3-D142-43BF-8A54-D6C8332A090A}"/>
                  </a:ext>
                </a:extLst>
              </p:cNvPr>
              <p:cNvSpPr/>
              <p:nvPr/>
            </p:nvSpPr>
            <p:spPr>
              <a:xfrm>
                <a:off x="-3540733" y="4466416"/>
                <a:ext cx="11210454" cy="44796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소분류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VARCHAR(15)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EE1A84-34C7-473E-9DD9-4C67E6ABECDD}"/>
                </a:ext>
              </a:extLst>
            </p:cNvPr>
            <p:cNvSpPr/>
            <p:nvPr/>
          </p:nvSpPr>
          <p:spPr>
            <a:xfrm>
              <a:off x="4015718" y="3775754"/>
              <a:ext cx="519758" cy="243604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31DEC49F-59E4-4C7B-8B6B-6A7F567D88E7}"/>
                </a:ext>
              </a:extLst>
            </p:cNvPr>
            <p:cNvCxnSpPr>
              <a:cxnSpLocks/>
              <a:stCxn id="11" idx="3"/>
              <a:endCxn id="17" idx="0"/>
            </p:cNvCxnSpPr>
            <p:nvPr/>
          </p:nvCxnSpPr>
          <p:spPr>
            <a:xfrm>
              <a:off x="4535477" y="3897556"/>
              <a:ext cx="2603090" cy="723405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9F6E49-9E1D-4045-B993-0F8294E8C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826420"/>
              </p:ext>
            </p:extLst>
          </p:nvPr>
        </p:nvGraphicFramePr>
        <p:xfrm>
          <a:off x="3579377" y="3885189"/>
          <a:ext cx="7785726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367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43896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1043484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635708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618066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11353827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808845874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167436045"/>
                    </a:ext>
                  </a:extLst>
                </a:gridCol>
              </a:tblGrid>
              <a:tr h="24082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믹서기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mix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eye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rubber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열쇠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방음보호구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ear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방진고무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vibra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붓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브러쉬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brush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호흡보호구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mouth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hose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건전지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battery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방한화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cold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램프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led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식음료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food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safes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작업등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work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0197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clean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안전화악세사리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투광기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proj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5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8"/>
          <a:stretch/>
        </p:blipFill>
        <p:spPr>
          <a:xfrm>
            <a:off x="821164" y="1554480"/>
            <a:ext cx="8170324" cy="409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A1A2F-1CDB-4B79-9ECD-2477E58DDEC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 화면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또는 회원가입 선택</a:t>
            </a:r>
          </a:p>
        </p:txBody>
      </p:sp>
    </p:spTree>
    <p:extLst>
      <p:ext uri="{BB962C8B-B14F-4D97-AF65-F5344CB8AC3E}">
        <p14:creationId xmlns:p14="http://schemas.microsoft.com/office/powerpoint/2010/main" val="1054538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983"/>
            <a:ext cx="8158853" cy="409162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58C7289-2494-4C4B-A68F-62E8A7EB08C7}"/>
              </a:ext>
            </a:extLst>
          </p:cNvPr>
          <p:cNvGrpSpPr/>
          <p:nvPr/>
        </p:nvGrpSpPr>
        <p:grpSpPr>
          <a:xfrm>
            <a:off x="4495800" y="2466085"/>
            <a:ext cx="7481213" cy="3632169"/>
            <a:chOff x="1137767" y="2964942"/>
            <a:chExt cx="11047504" cy="455981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0509A41-9022-4B7A-97A8-21CAB0370AD2}"/>
                </a:ext>
              </a:extLst>
            </p:cNvPr>
            <p:cNvGrpSpPr/>
            <p:nvPr/>
          </p:nvGrpSpPr>
          <p:grpSpPr>
            <a:xfrm>
              <a:off x="1262795" y="3653742"/>
              <a:ext cx="10922476" cy="3871010"/>
              <a:chOff x="-4461550" y="3380326"/>
              <a:chExt cx="12131272" cy="431993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19F99BB-0F3F-4E49-9C7C-01C2D92A3F37}"/>
                  </a:ext>
                </a:extLst>
              </p:cNvPr>
              <p:cNvGrpSpPr/>
              <p:nvPr/>
            </p:nvGrpSpPr>
            <p:grpSpPr>
              <a:xfrm>
                <a:off x="-4461550" y="3380326"/>
                <a:ext cx="12131272" cy="4319930"/>
                <a:chOff x="-4461550" y="3380326"/>
                <a:chExt cx="12131272" cy="4319930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DFEBC6B-E241-4C97-908F-0D947C688F1F}"/>
                    </a:ext>
                  </a:extLst>
                </p:cNvPr>
                <p:cNvSpPr/>
                <p:nvPr/>
              </p:nvSpPr>
              <p:spPr>
                <a:xfrm>
                  <a:off x="-4461550" y="3380326"/>
                  <a:ext cx="12131269" cy="43199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81119B6-72BC-41C7-B993-D71BF268C4D1}"/>
                    </a:ext>
                  </a:extLst>
                </p:cNvPr>
                <p:cNvSpPr/>
                <p:nvPr/>
              </p:nvSpPr>
              <p:spPr>
                <a:xfrm>
                  <a:off x="-4461545" y="3380339"/>
                  <a:ext cx="12131267" cy="49022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45DFEE8F-840E-4E01-9187-662355CA0179}"/>
                    </a:ext>
                  </a:extLst>
                </p:cNvPr>
                <p:cNvSpPr/>
                <p:nvPr/>
              </p:nvSpPr>
              <p:spPr>
                <a:xfrm>
                  <a:off x="-4461545" y="3972839"/>
                  <a:ext cx="11720140" cy="3880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상품 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ID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는 제시해준 쇼핑몰에서 똑같이 설정하였다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아래는 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[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상품 이름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상품 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ID)]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를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작성한 표이다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A311B42-49ED-4829-94B7-B0E22629E066}"/>
                  </a:ext>
                </a:extLst>
              </p:cNvPr>
              <p:cNvSpPr/>
              <p:nvPr/>
            </p:nvSpPr>
            <p:spPr>
              <a:xfrm>
                <a:off x="-4461545" y="3398866"/>
                <a:ext cx="12131267" cy="44796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ID</a:t>
                </a:r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VARCHAR(15)</a:t>
                </a: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DACBF3-B481-4741-9DEB-57223E8935D6}"/>
                </a:ext>
              </a:extLst>
            </p:cNvPr>
            <p:cNvSpPr/>
            <p:nvPr/>
          </p:nvSpPr>
          <p:spPr>
            <a:xfrm>
              <a:off x="1137767" y="2964942"/>
              <a:ext cx="1638406" cy="222317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0F21F60C-3BCC-4BDC-8D15-6EA23AE48C9F}"/>
                </a:ext>
              </a:extLst>
            </p:cNvPr>
            <p:cNvCxnSpPr>
              <a:cxnSpLocks/>
              <a:stCxn id="22" idx="3"/>
              <a:endCxn id="27" idx="0"/>
            </p:cNvCxnSpPr>
            <p:nvPr/>
          </p:nvCxnSpPr>
          <p:spPr>
            <a:xfrm>
              <a:off x="2776173" y="3076101"/>
              <a:ext cx="3947863" cy="577653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아이디로 검색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E1C269-3CB8-47F7-8BB1-1332B7D90BBF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194250B-E6C0-4729-B7D8-62D614179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57960"/>
              </p:ext>
            </p:extLst>
          </p:nvPr>
        </p:nvGraphicFramePr>
        <p:xfrm>
          <a:off x="4737004" y="3792748"/>
          <a:ext cx="7075645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535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  <a:gridCol w="791782">
                  <a:extLst>
                    <a:ext uri="{9D8B030D-6E8A-4147-A177-3AD203B41FA5}">
                      <a16:colId xmlns:a16="http://schemas.microsoft.com/office/drawing/2014/main" val="668166071"/>
                    </a:ext>
                  </a:extLst>
                </a:gridCol>
                <a:gridCol w="736919">
                  <a:extLst>
                    <a:ext uri="{9D8B030D-6E8A-4147-A177-3AD203B41FA5}">
                      <a16:colId xmlns:a16="http://schemas.microsoft.com/office/drawing/2014/main" val="844040020"/>
                    </a:ext>
                  </a:extLst>
                </a:gridCol>
                <a:gridCol w="736919">
                  <a:extLst>
                    <a:ext uri="{9D8B030D-6E8A-4147-A177-3AD203B41FA5}">
                      <a16:colId xmlns:a16="http://schemas.microsoft.com/office/drawing/2014/main" val="3660252629"/>
                    </a:ext>
                  </a:extLst>
                </a:gridCol>
                <a:gridCol w="736919">
                  <a:extLst>
                    <a:ext uri="{9D8B030D-6E8A-4147-A177-3AD203B41FA5}">
                      <a16:colId xmlns:a16="http://schemas.microsoft.com/office/drawing/2014/main" val="3926393821"/>
                    </a:ext>
                  </a:extLst>
                </a:gridCol>
                <a:gridCol w="736919">
                  <a:extLst>
                    <a:ext uri="{9D8B030D-6E8A-4147-A177-3AD203B41FA5}">
                      <a16:colId xmlns:a16="http://schemas.microsoft.com/office/drawing/2014/main" val="4064834093"/>
                    </a:ext>
                  </a:extLst>
                </a:gridCol>
                <a:gridCol w="736919">
                  <a:extLst>
                    <a:ext uri="{9D8B030D-6E8A-4147-A177-3AD203B41FA5}">
                      <a16:colId xmlns:a16="http://schemas.microsoft.com/office/drawing/2014/main" val="4270606252"/>
                    </a:ext>
                  </a:extLst>
                </a:gridCol>
              </a:tblGrid>
              <a:tr h="169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a1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C107-0060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c1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C103-2006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e1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C198-0882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g1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W835-1159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i1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W839-0981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k1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W847-1734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m1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W103-9586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o1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W802-0082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q1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W144-1028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169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a2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C107-0051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c2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C161-1177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e2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C108-0835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g2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W836-0731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i2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W839-0972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k2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W847-0010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m2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W103-9577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W182-4124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W140-1260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19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a3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C100-0575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c3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C102-4168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e3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C108-0818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g3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W835-1140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i3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W888-6327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k3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W846-0314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m3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W801-0340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o3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W802-0611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q3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W140-1279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751516"/>
                  </a:ext>
                </a:extLst>
              </a:tr>
              <a:tr h="169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a4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C100-0566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c4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C161-2033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e4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C108-0881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g4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W835-0512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i4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W825-0267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k4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W847-2346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m4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W801-0289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o4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W802-0435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q4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W879-2675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161409"/>
                  </a:ext>
                </a:extLst>
              </a:tr>
              <a:tr h="169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b1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C167-0198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d1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C142-0405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C132-2547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h1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W825-0434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j1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W864-4697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l1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W863-0339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n1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W805-0612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p1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W879-0297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r1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W879-4017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169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b2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C167-0189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d2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C142-0414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f2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C132-2529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h2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W841-0151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j2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W864-4703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l2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W845-0964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n2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W805-2106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p2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W879-0075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r2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W144-4371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169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b3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C112-2390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d3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C401-1721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f3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C171-4775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h3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W825-0443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j3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W899-2442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l3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W845-0973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n3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W805-1189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p3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W140-4221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r3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W879-4008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01976"/>
                  </a:ext>
                </a:extLst>
              </a:tr>
              <a:tr h="169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b4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C168-0229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d4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C401-0111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f4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C171-3651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h4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W841-0133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j4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W850-5981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l4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W847-4821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n4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W805-1958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p4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W879-0349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r4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ko-KR" sz="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W144-3123</a:t>
                      </a:r>
                      <a:r>
                        <a:rPr lang="en-US" altLang="ko-KR" sz="600" dirty="0">
                          <a:solidFill>
                            <a:schemeClr val="bg1"/>
                          </a:solidFill>
                        </a:rPr>
                        <a:t> )</a:t>
                      </a:r>
                      <a:endParaRPr lang="ko-KR" altLang="en-U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07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이름으로 검색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99CA2D-7DE7-42A8-BE14-6382C7877FCF}"/>
              </a:ext>
            </a:extLst>
          </p:cNvPr>
          <p:cNvGrpSpPr/>
          <p:nvPr/>
        </p:nvGrpSpPr>
        <p:grpSpPr>
          <a:xfrm>
            <a:off x="2519678" y="2797465"/>
            <a:ext cx="9457334" cy="3300757"/>
            <a:chOff x="312562" y="3380950"/>
            <a:chExt cx="11872709" cy="41437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BC81948-E79B-4B3D-BA41-AD85139385D0}"/>
                </a:ext>
              </a:extLst>
            </p:cNvPr>
            <p:cNvGrpSpPr/>
            <p:nvPr/>
          </p:nvGrpSpPr>
          <p:grpSpPr>
            <a:xfrm>
              <a:off x="312562" y="4620961"/>
              <a:ext cx="11872709" cy="2903752"/>
              <a:chOff x="-5516946" y="4459744"/>
              <a:chExt cx="13186668" cy="32405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9F46BE0-ACFA-4B84-BC42-24FDF2416CC3}"/>
                  </a:ext>
                </a:extLst>
              </p:cNvPr>
              <p:cNvGrpSpPr/>
              <p:nvPr/>
            </p:nvGrpSpPr>
            <p:grpSpPr>
              <a:xfrm>
                <a:off x="-5516945" y="4459744"/>
                <a:ext cx="13186667" cy="3240510"/>
                <a:chOff x="-5516945" y="4459744"/>
                <a:chExt cx="13186667" cy="324051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C6454D4-7032-4646-9016-CA880EB687F1}"/>
                    </a:ext>
                  </a:extLst>
                </p:cNvPr>
                <p:cNvSpPr/>
                <p:nvPr/>
              </p:nvSpPr>
              <p:spPr>
                <a:xfrm>
                  <a:off x="-5516945" y="4459744"/>
                  <a:ext cx="13186666" cy="3240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A362920-2291-4075-92ED-BA692E365601}"/>
                    </a:ext>
                  </a:extLst>
                </p:cNvPr>
                <p:cNvSpPr/>
                <p:nvPr/>
              </p:nvSpPr>
              <p:spPr>
                <a:xfrm>
                  <a:off x="-5516944" y="4459747"/>
                  <a:ext cx="13186666" cy="4902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5ECB046-A10F-4680-BEEA-3CE339122BF2}"/>
                    </a:ext>
                  </a:extLst>
                </p:cNvPr>
                <p:cNvSpPr/>
                <p:nvPr/>
              </p:nvSpPr>
              <p:spPr>
                <a:xfrm>
                  <a:off x="-5516945" y="5052253"/>
                  <a:ext cx="12775539" cy="3880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상품 이름은 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[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알파벳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][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숫자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조합으로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같은 카테고리는 알파벳이 같으며 숫자는 임의로 지정하였다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057EE7-045C-4FA3-A6B8-FE1E430579D4}"/>
                  </a:ext>
                </a:extLst>
              </p:cNvPr>
              <p:cNvSpPr/>
              <p:nvPr/>
            </p:nvSpPr>
            <p:spPr>
              <a:xfrm>
                <a:off x="-5516946" y="4466416"/>
                <a:ext cx="13186667" cy="44796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이름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VARCHAR(15)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B1C0767-B998-4547-9941-74E9B90DEBF7}"/>
                </a:ext>
              </a:extLst>
            </p:cNvPr>
            <p:cNvSpPr/>
            <p:nvPr/>
          </p:nvSpPr>
          <p:spPr>
            <a:xfrm>
              <a:off x="2850776" y="3380950"/>
              <a:ext cx="1450861" cy="243605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6E80B254-902B-4E8D-B2EC-C95F91B8C5FD}"/>
                </a:ext>
              </a:extLst>
            </p:cNvPr>
            <p:cNvCxnSpPr>
              <a:cxnSpLocks/>
              <a:stCxn id="10" idx="3"/>
              <a:endCxn id="15" idx="0"/>
            </p:cNvCxnSpPr>
            <p:nvPr/>
          </p:nvCxnSpPr>
          <p:spPr>
            <a:xfrm>
              <a:off x="4301638" y="3502752"/>
              <a:ext cx="1947280" cy="1118210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764272-0056-4810-B699-7A53252AF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940462"/>
              </p:ext>
            </p:extLst>
          </p:nvPr>
        </p:nvGraphicFramePr>
        <p:xfrm>
          <a:off x="2636741" y="4528148"/>
          <a:ext cx="9223205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367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43896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1043484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1079614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437301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570053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1044713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113538271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808845874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  <a:gridCol w="1181786">
                  <a:extLst>
                    <a:ext uri="{9D8B030D-6E8A-4147-A177-3AD203B41FA5}">
                      <a16:colId xmlns:a16="http://schemas.microsoft.com/office/drawing/2014/main" val="2167436045"/>
                    </a:ext>
                  </a:extLst>
                </a:gridCol>
              </a:tblGrid>
              <a:tr h="24082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믹서기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a1, a2, a3, a4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g1, g2, g3, g4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m1, m2, m3, m4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열쇠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b1, b2, b3, b4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방음보호구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h1, h2, h3, h4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방진고무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n1, n2, n3, n4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붓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브러쉬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c1, c1, c3, c4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호흡보호구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i1, i2, i3, i4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o1, o2, o3, o4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건전지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d1,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d2,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d3,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방한화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j1, j2, j3, j4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램프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p1, p2, p3, p4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식음료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e1, e2, e3, e4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k1, k2, k3, k4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작업등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q1, q2, q3, q4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0197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f2,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f3,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안전화악세사리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l1, l2, l3, l4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투광기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r1, r2, r3, r4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977838-BCC8-4AD2-9224-D82AFD4D35B6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39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0" y="1554480"/>
            <a:ext cx="8158851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 이름으로 검색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C68C9A-FD55-4C3F-8C84-673E8C9053BE}"/>
              </a:ext>
            </a:extLst>
          </p:cNvPr>
          <p:cNvGrpSpPr/>
          <p:nvPr/>
        </p:nvGrpSpPr>
        <p:grpSpPr>
          <a:xfrm>
            <a:off x="4572000" y="3086099"/>
            <a:ext cx="7376795" cy="3549705"/>
            <a:chOff x="4500880" y="3093719"/>
            <a:chExt cx="7376795" cy="354970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2A079F0-AAD7-4B27-B5CD-79F5FE7C0866}"/>
                </a:ext>
              </a:extLst>
            </p:cNvPr>
            <p:cNvGrpSpPr/>
            <p:nvPr/>
          </p:nvGrpSpPr>
          <p:grpSpPr>
            <a:xfrm>
              <a:off x="5735956" y="3436298"/>
              <a:ext cx="6141719" cy="3207126"/>
              <a:chOff x="506658" y="3137691"/>
              <a:chExt cx="6821426" cy="357906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5D00212-02DC-452A-A18B-84DA89C8134E}"/>
                  </a:ext>
                </a:extLst>
              </p:cNvPr>
              <p:cNvGrpSpPr/>
              <p:nvPr/>
            </p:nvGrpSpPr>
            <p:grpSpPr>
              <a:xfrm>
                <a:off x="506658" y="3137691"/>
                <a:ext cx="6821426" cy="3579068"/>
                <a:chOff x="506658" y="3137691"/>
                <a:chExt cx="6821426" cy="3579068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91C7526-C91F-4368-9F82-37055A67E438}"/>
                    </a:ext>
                  </a:extLst>
                </p:cNvPr>
                <p:cNvSpPr/>
                <p:nvPr/>
              </p:nvSpPr>
              <p:spPr>
                <a:xfrm>
                  <a:off x="508686" y="3137691"/>
                  <a:ext cx="6817370" cy="3579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143664F-EF36-42E2-8055-846529EE8E54}"/>
                    </a:ext>
                  </a:extLst>
                </p:cNvPr>
                <p:cNvSpPr/>
                <p:nvPr/>
              </p:nvSpPr>
              <p:spPr>
                <a:xfrm>
                  <a:off x="510714" y="3137691"/>
                  <a:ext cx="6817370" cy="3505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FD88AC57-B770-4CCF-96B1-56CBA0E85C98}"/>
                    </a:ext>
                  </a:extLst>
                </p:cNvPr>
                <p:cNvSpPr/>
                <p:nvPr/>
              </p:nvSpPr>
              <p:spPr>
                <a:xfrm>
                  <a:off x="506658" y="3544991"/>
                  <a:ext cx="6752454" cy="309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브랜드 이름은 아래 표의 해당하는 숫자를 입력하여 검색 가능</a:t>
                  </a:r>
                  <a:endPara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6F24AFC-ECD5-4BDF-902E-617A0EA549EF}"/>
                  </a:ext>
                </a:extLst>
              </p:cNvPr>
              <p:cNvSpPr/>
              <p:nvPr/>
            </p:nvSpPr>
            <p:spPr>
              <a:xfrm>
                <a:off x="508686" y="3150714"/>
                <a:ext cx="6817370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브랜드 이름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INT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69737A-9A66-42BE-A6D3-F1C666D0D8EA}"/>
                </a:ext>
              </a:extLst>
            </p:cNvPr>
            <p:cNvSpPr/>
            <p:nvPr/>
          </p:nvSpPr>
          <p:spPr>
            <a:xfrm>
              <a:off x="4500880" y="3093719"/>
              <a:ext cx="1163956" cy="209227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D9F47828-EBD0-4B5B-818A-FCA0599C345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664836" y="3198333"/>
              <a:ext cx="3157951" cy="152854"/>
            </a:xfrm>
            <a:prstGeom prst="bentConnector3">
              <a:avLst>
                <a:gd name="adj1" fmla="val 100190"/>
              </a:avLst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79ADE91-263D-4928-B9AA-593498B608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01118" y="4118891"/>
          <a:ext cx="5944938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0532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115384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347022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1058417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338348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1214576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338348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1153848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편한손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일신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R&amp;P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한신샵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믹서기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금강산업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쌍마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열쇠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오토스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대신인더스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K2 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브러시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명신과학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인우연마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르까프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페인트붓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에이디캠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벡셀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스타라이트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마스크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10194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동일고무벨트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리밍엔젤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엔와이코리아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고무판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503713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화성고무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로즈바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코리아전기조명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안전화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526080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3M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히포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가드맨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707934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3M 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청력보호구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파인웰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동서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7154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마스터열쇠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블루텍건전지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동원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5976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B4696F4-0B1C-463B-B4C5-253681507620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27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0" y="1554480"/>
            <a:ext cx="8158851" cy="409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[2-2&amp;3]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상세정보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&amp;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장바구니에 추가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B50396-1A78-49E6-9C5C-94B5C9ED60EA}"/>
              </a:ext>
            </a:extLst>
          </p:cNvPr>
          <p:cNvGrpSpPr/>
          <p:nvPr/>
        </p:nvGrpSpPr>
        <p:grpSpPr>
          <a:xfrm>
            <a:off x="4206239" y="2462959"/>
            <a:ext cx="7447282" cy="3472703"/>
            <a:chOff x="312563" y="3165089"/>
            <a:chExt cx="9349296" cy="435962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24BD8CD-CB24-47CA-A02C-16D95E31804E}"/>
                </a:ext>
              </a:extLst>
            </p:cNvPr>
            <p:cNvGrpSpPr/>
            <p:nvPr/>
          </p:nvGrpSpPr>
          <p:grpSpPr>
            <a:xfrm>
              <a:off x="312563" y="4620961"/>
              <a:ext cx="9349296" cy="2903752"/>
              <a:chOff x="-5516945" y="4459744"/>
              <a:chExt cx="10383988" cy="32405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C661C89-F002-4926-9184-5DFAA461E760}"/>
                  </a:ext>
                </a:extLst>
              </p:cNvPr>
              <p:cNvGrpSpPr/>
              <p:nvPr/>
            </p:nvGrpSpPr>
            <p:grpSpPr>
              <a:xfrm>
                <a:off x="-5516945" y="4459744"/>
                <a:ext cx="10383986" cy="3240510"/>
                <a:chOff x="-5516945" y="4459744"/>
                <a:chExt cx="10383986" cy="324051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91BAC54-1695-4D54-9341-000AF163AC94}"/>
                    </a:ext>
                  </a:extLst>
                </p:cNvPr>
                <p:cNvSpPr/>
                <p:nvPr/>
              </p:nvSpPr>
              <p:spPr>
                <a:xfrm>
                  <a:off x="-5516945" y="4459744"/>
                  <a:ext cx="10383986" cy="3240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74F03E5-5B1A-445D-A3D7-FEEFE96A5885}"/>
                    </a:ext>
                  </a:extLst>
                </p:cNvPr>
                <p:cNvSpPr/>
                <p:nvPr/>
              </p:nvSpPr>
              <p:spPr>
                <a:xfrm>
                  <a:off x="-5516944" y="4459745"/>
                  <a:ext cx="10383985" cy="4902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15A798B-C465-478E-AF1B-AEEE2E0E7C78}"/>
                    </a:ext>
                  </a:extLst>
                </p:cNvPr>
                <p:cNvSpPr/>
                <p:nvPr/>
              </p:nvSpPr>
              <p:spPr>
                <a:xfrm>
                  <a:off x="-5516945" y="5052254"/>
                  <a:ext cx="10383985" cy="3880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카테고리 번호는 아래의 표의 해당하는 숫자로 대응된다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31369FC-616F-4B9C-92B6-D76C06E107F3}"/>
                  </a:ext>
                </a:extLst>
              </p:cNvPr>
              <p:cNvSpPr/>
              <p:nvPr/>
            </p:nvSpPr>
            <p:spPr>
              <a:xfrm>
                <a:off x="-5516945" y="4502002"/>
                <a:ext cx="10383988" cy="44796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카테고리 번호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INT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D9BABDC-877F-4695-AA31-AFC396BD21DC}"/>
                </a:ext>
              </a:extLst>
            </p:cNvPr>
            <p:cNvSpPr/>
            <p:nvPr/>
          </p:nvSpPr>
          <p:spPr>
            <a:xfrm>
              <a:off x="2979798" y="3165089"/>
              <a:ext cx="739780" cy="61223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5D6419E-B9A1-4BD3-B065-5395244229E0}"/>
                </a:ext>
              </a:extLst>
            </p:cNvPr>
            <p:cNvCxnSpPr>
              <a:cxnSpLocks/>
              <a:stCxn id="10" idx="3"/>
              <a:endCxn id="15" idx="0"/>
            </p:cNvCxnSpPr>
            <p:nvPr/>
          </p:nvCxnSpPr>
          <p:spPr>
            <a:xfrm>
              <a:off x="3719579" y="3471205"/>
              <a:ext cx="1267632" cy="1149757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F47EDD-0C1B-4063-A4F5-F43E4093B9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30809" y="4366948"/>
          <a:ext cx="7198139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367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43896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1043484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297041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11353827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80884587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67436045"/>
                    </a:ext>
                  </a:extLst>
                </a:gridCol>
              </a:tblGrid>
              <a:tr h="24082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믹서기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열쇠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방음보호구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방진고무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붓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브러쉬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호흡보호구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건전지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방한화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램프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식음료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작업등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0197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안전화악세사리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투광기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2EAE2E-9041-4F92-A9FE-B7CC94B11E24}"/>
              </a:ext>
            </a:extLst>
          </p:cNvPr>
          <p:cNvGrpSpPr/>
          <p:nvPr/>
        </p:nvGrpSpPr>
        <p:grpSpPr>
          <a:xfrm>
            <a:off x="484184" y="2925113"/>
            <a:ext cx="4807923" cy="927433"/>
            <a:chOff x="300743" y="3080283"/>
            <a:chExt cx="4807923" cy="92743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5439EA-300A-4407-85A0-240FA2269CE3}"/>
                </a:ext>
              </a:extLst>
            </p:cNvPr>
            <p:cNvSpPr/>
            <p:nvPr/>
          </p:nvSpPr>
          <p:spPr>
            <a:xfrm>
              <a:off x="300743" y="3080283"/>
              <a:ext cx="2488348" cy="927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장바구니에 추가할 수량 입력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Relase_Unit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배수로만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가능</a:t>
              </a:r>
              <a:endPara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0B54A7-3D4F-47C5-A16B-F566D6F21B7D}"/>
                </a:ext>
              </a:extLst>
            </p:cNvPr>
            <p:cNvGrpSpPr/>
            <p:nvPr/>
          </p:nvGrpSpPr>
          <p:grpSpPr>
            <a:xfrm>
              <a:off x="2723775" y="3187023"/>
              <a:ext cx="2384891" cy="213648"/>
              <a:chOff x="44980" y="2734811"/>
              <a:chExt cx="2384891" cy="21364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50C8D9F-F12B-4CFB-9EF1-872791E9D14E}"/>
                  </a:ext>
                </a:extLst>
              </p:cNvPr>
              <p:cNvSpPr/>
              <p:nvPr/>
            </p:nvSpPr>
            <p:spPr>
              <a:xfrm>
                <a:off x="1344003" y="2734811"/>
                <a:ext cx="1085868" cy="213648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9395E17-1AAD-4672-BF2F-2A3D4DDBD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0" y="2770515"/>
                <a:ext cx="1299023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107CD7-A693-4039-9C84-3A0970779720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– Item detail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17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제작환경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ACBEE1-B823-4CB6-BB52-79464F9BD2A2}"/>
              </a:ext>
            </a:extLst>
          </p:cNvPr>
          <p:cNvSpPr/>
          <p:nvPr/>
        </p:nvSpPr>
        <p:spPr>
          <a:xfrm>
            <a:off x="4150540" y="1985090"/>
            <a:ext cx="42338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ubuntu version ]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ubuntu 16.04.5 </a:t>
            </a:r>
            <a:r>
              <a:rPr lang="en-US" altLang="ko-KR" sz="1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lts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F5E386-EB26-43A6-A8BF-A245D183711C}"/>
              </a:ext>
            </a:extLst>
          </p:cNvPr>
          <p:cNvSpPr/>
          <p:nvPr/>
        </p:nvSpPr>
        <p:spPr>
          <a:xfrm>
            <a:off x="232756" y="2323644"/>
            <a:ext cx="8151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en-US" altLang="ko-KR" sz="1600" dirty="0" err="1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server version ]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5.7.24-0ubuntu0.16.04.1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154B60-96E5-4746-844F-AED7EC785F4C}"/>
              </a:ext>
            </a:extLst>
          </p:cNvPr>
          <p:cNvSpPr/>
          <p:nvPr/>
        </p:nvSpPr>
        <p:spPr>
          <a:xfrm>
            <a:off x="3025834" y="2693666"/>
            <a:ext cx="53585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java version ]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java version "1.8.0_191"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CFE307-B5E6-4D3E-9B9A-57C21252CFE6}"/>
              </a:ext>
            </a:extLst>
          </p:cNvPr>
          <p:cNvSpPr/>
          <p:nvPr/>
        </p:nvSpPr>
        <p:spPr>
          <a:xfrm>
            <a:off x="3025833" y="3063688"/>
            <a:ext cx="53585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[ </a:t>
            </a:r>
            <a:r>
              <a:rPr lang="en-US" altLang="ko-KR" sz="1600" dirty="0" err="1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javac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version ] </a:t>
            </a:r>
            <a:r>
              <a:rPr lang="en-US" altLang="ko-KR" sz="1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javac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1.8.0_191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4C1851-71E1-460B-A5AA-26403A3684B9}"/>
              </a:ext>
            </a:extLst>
          </p:cNvPr>
          <p:cNvSpPr/>
          <p:nvPr/>
        </p:nvSpPr>
        <p:spPr>
          <a:xfrm>
            <a:off x="2446546" y="3433710"/>
            <a:ext cx="593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en-US" altLang="ko-KR" sz="1600" dirty="0" err="1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jdbc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driver ]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mysql-connector-java-5.1.26-bin.jar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E0EC39-2E88-48A1-BBCB-7F6AE42F6178}"/>
              </a:ext>
            </a:extLst>
          </p:cNvPr>
          <p:cNvSpPr/>
          <p:nvPr/>
        </p:nvSpPr>
        <p:spPr>
          <a:xfrm>
            <a:off x="4855859" y="3775883"/>
            <a:ext cx="3528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tomcat version ]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tomcat v8.5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3829A2-17AB-4C65-A83D-C566A40ABDD7}"/>
              </a:ext>
            </a:extLst>
          </p:cNvPr>
          <p:cNvSpPr/>
          <p:nvPr/>
        </p:nvSpPr>
        <p:spPr>
          <a:xfrm>
            <a:off x="5461795" y="1478394"/>
            <a:ext cx="2922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★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이클립스 환경에서 구현 </a:t>
            </a:r>
            <a:r>
              <a:rPr lang="ko-KR" altLang="en-US" sz="16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★</a:t>
            </a:r>
            <a:endParaRPr lang="en-US" altLang="ko-KR" sz="16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369805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추가과제수행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991498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5BF4C8-487D-4E6F-B42A-6D37C3C48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"/>
          <a:stretch/>
        </p:blipFill>
        <p:spPr>
          <a:xfrm>
            <a:off x="2166156" y="1554480"/>
            <a:ext cx="7621583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데이터베이스 프로그램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139325-D041-41D2-AF7D-DF0D12ED7772}"/>
              </a:ext>
            </a:extLst>
          </p:cNvPr>
          <p:cNvSpPr/>
          <p:nvPr/>
        </p:nvSpPr>
        <p:spPr>
          <a:xfrm>
            <a:off x="2532743" y="3163872"/>
            <a:ext cx="853923" cy="239872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0948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새 비디오 만들기_작음">
            <a:hlinkClick r:id="" action="ppaction://media"/>
            <a:extLst>
              <a:ext uri="{FF2B5EF4-FFF2-40B4-BE49-F238E27FC236}">
                <a16:creationId xmlns:a16="http://schemas.microsoft.com/office/drawing/2014/main" id="{241536CE-5960-49FD-84C5-78633FCB0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558" y="1564005"/>
            <a:ext cx="7315200" cy="4114800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8D0C6B-87A7-44B3-8148-9C8348BB03E9}"/>
              </a:ext>
            </a:extLst>
          </p:cNvPr>
          <p:cNvSpPr/>
          <p:nvPr/>
        </p:nvSpPr>
        <p:spPr>
          <a:xfrm>
            <a:off x="8506302" y="2191424"/>
            <a:ext cx="2618897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상황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  <a:p>
            <a:pPr algn="ctr"/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chasujin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33,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동시에 상품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c1(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재고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= 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각각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씩 구매 시도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3190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  <a:r>
              <a:rPr lang="ko-KR" altLang="en-US" sz="2800" dirty="0" err="1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트랜젝션에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의한 동시성 제어 구현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B36643-18EC-4A60-BB2E-1B5FB162ED9A}"/>
              </a:ext>
            </a:extLst>
          </p:cNvPr>
          <p:cNvSpPr/>
          <p:nvPr/>
        </p:nvSpPr>
        <p:spPr>
          <a:xfrm>
            <a:off x="8506302" y="3611121"/>
            <a:ext cx="2684171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구매에 성공하였고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chasujin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재고가 부족하여 구매 실패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BC1B16-57DE-47C3-8610-52398E2744B6}"/>
              </a:ext>
            </a:extLst>
          </p:cNvPr>
          <p:cNvSpPr/>
          <p:nvPr/>
        </p:nvSpPr>
        <p:spPr>
          <a:xfrm>
            <a:off x="345699" y="6441114"/>
            <a:ext cx="8371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Additional_task2.txt,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첨부한 동영상 참고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(LMS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업로드 용량 제한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6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F4F527-483D-4A4F-AE23-0C2F01512178}"/>
              </a:ext>
            </a:extLst>
          </p:cNvPr>
          <p:cNvGrpSpPr/>
          <p:nvPr/>
        </p:nvGrpSpPr>
        <p:grpSpPr>
          <a:xfrm>
            <a:off x="3750086" y="2448599"/>
            <a:ext cx="7795552" cy="1393150"/>
            <a:chOff x="3750086" y="2448599"/>
            <a:chExt cx="7795552" cy="13931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D0C6B-87A7-44B3-8148-9C8348BB03E9}"/>
                </a:ext>
              </a:extLst>
            </p:cNvPr>
            <p:cNvSpPr/>
            <p:nvPr/>
          </p:nvSpPr>
          <p:spPr>
            <a:xfrm>
              <a:off x="9057290" y="2448599"/>
              <a:ext cx="2488348" cy="1198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추천 서비스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회원가입에 성공하면 판매량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높은 상품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상품명을 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BD34DE-9E1E-48CC-994E-BA23BB4ED095}"/>
                </a:ext>
              </a:extLst>
            </p:cNvPr>
            <p:cNvGrpSpPr/>
            <p:nvPr/>
          </p:nvGrpSpPr>
          <p:grpSpPr>
            <a:xfrm>
              <a:off x="3750086" y="2463800"/>
              <a:ext cx="5765389" cy="1377949"/>
              <a:chOff x="1071291" y="2011588"/>
              <a:chExt cx="5765389" cy="137794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9A469B9-0AD7-4B54-8A0D-6C9DCD2491E3}"/>
                  </a:ext>
                </a:extLst>
              </p:cNvPr>
              <p:cNvSpPr/>
              <p:nvPr/>
            </p:nvSpPr>
            <p:spPr>
              <a:xfrm>
                <a:off x="1071291" y="2011588"/>
                <a:ext cx="2314164" cy="137794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A8447EC-7A2F-488D-94EF-C06DF696CB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5455" y="2158711"/>
                <a:ext cx="3451225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신규 고객 상품 추천 서비스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A4ADA0-6DD9-4433-B253-2780CB49F7E9}"/>
              </a:ext>
            </a:extLst>
          </p:cNvPr>
          <p:cNvSpPr/>
          <p:nvPr/>
        </p:nvSpPr>
        <p:spPr>
          <a:xfrm>
            <a:off x="345699" y="6441114"/>
            <a:ext cx="8371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Additional_task3.txt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2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4" y="1554480"/>
            <a:ext cx="7621584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79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[4]</a:t>
            </a:r>
            <a:r>
              <a:rPr lang="ko-KR" altLang="en-US" sz="2800" dirty="0" err="1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깃허브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3AF88A-B4E3-4BCD-AD06-BF3EBB95C86A}"/>
              </a:ext>
            </a:extLst>
          </p:cNvPr>
          <p:cNvSpPr/>
          <p:nvPr/>
        </p:nvSpPr>
        <p:spPr>
          <a:xfrm>
            <a:off x="345699" y="6441114"/>
            <a:ext cx="8371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 :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https://github.com/MIR013/KNU_DB_Project_Team5.git</a:t>
            </a:r>
          </a:p>
          <a:p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6B39A8-A101-4973-9D21-44E3A48D8794}"/>
              </a:ext>
            </a:extLst>
          </p:cNvPr>
          <p:cNvGrpSpPr/>
          <p:nvPr/>
        </p:nvGrpSpPr>
        <p:grpSpPr>
          <a:xfrm>
            <a:off x="821163" y="1554480"/>
            <a:ext cx="10724475" cy="4092632"/>
            <a:chOff x="821163" y="1554480"/>
            <a:chExt cx="10724475" cy="40926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57FDBE5-CA20-4D24-8FCB-B93802E422E3}"/>
                </a:ext>
              </a:extLst>
            </p:cNvPr>
            <p:cNvSpPr/>
            <p:nvPr/>
          </p:nvSpPr>
          <p:spPr>
            <a:xfrm>
              <a:off x="9057290" y="2448599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사진 클릭 시 </a:t>
              </a:r>
              <a:r>
                <a:rPr lang="ko-KR" altLang="en-US" sz="13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깃허브로</a:t>
              </a:r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이동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1658768-B303-4674-90EA-833CED9434CE}"/>
                </a:ext>
              </a:extLst>
            </p:cNvPr>
            <p:cNvGrpSpPr/>
            <p:nvPr/>
          </p:nvGrpSpPr>
          <p:grpSpPr>
            <a:xfrm>
              <a:off x="821163" y="1554480"/>
              <a:ext cx="8360937" cy="4092632"/>
              <a:chOff x="-1857632" y="1102268"/>
              <a:chExt cx="8360937" cy="409263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EE59C4B-12FB-49EB-B70B-101511F0DD1F}"/>
                  </a:ext>
                </a:extLst>
              </p:cNvPr>
              <p:cNvSpPr/>
              <p:nvPr/>
            </p:nvSpPr>
            <p:spPr>
              <a:xfrm>
                <a:off x="-1857632" y="1102268"/>
                <a:ext cx="7621583" cy="4092632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17AFA44-48F6-43FA-A04F-A00DF52B9F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63951" y="2158711"/>
                <a:ext cx="739354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825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  <a:r>
              <a:rPr lang="ko-KR" altLang="en-US" sz="2800" dirty="0" err="1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메인화면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성공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EABF13-E362-4A35-B999-D6FC69DB56E4}"/>
              </a:ext>
            </a:extLst>
          </p:cNvPr>
          <p:cNvGrpSpPr/>
          <p:nvPr/>
        </p:nvGrpSpPr>
        <p:grpSpPr>
          <a:xfrm>
            <a:off x="4699000" y="2482712"/>
            <a:ext cx="6857147" cy="891013"/>
            <a:chOff x="4699000" y="2406512"/>
            <a:chExt cx="6857147" cy="89101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8DED8E-7053-444B-AE29-93208BFD0115}"/>
                </a:ext>
              </a:extLst>
            </p:cNvPr>
            <p:cNvSpPr/>
            <p:nvPr/>
          </p:nvSpPr>
          <p:spPr>
            <a:xfrm>
              <a:off x="9067799" y="2406512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마이페이지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개인정보 수정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 확인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 내역 조회 가능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3B104C-9622-433C-B96C-75000D92DFAA}"/>
                </a:ext>
              </a:extLst>
            </p:cNvPr>
            <p:cNvGrpSpPr/>
            <p:nvPr/>
          </p:nvGrpSpPr>
          <p:grpSpPr>
            <a:xfrm>
              <a:off x="4699000" y="2446020"/>
              <a:ext cx="5008880" cy="228600"/>
              <a:chOff x="2020205" y="1993808"/>
              <a:chExt cx="5008880" cy="2286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78DA5AD-3E7E-49C3-9F84-677CE9AEDB9E}"/>
                  </a:ext>
                </a:extLst>
              </p:cNvPr>
              <p:cNvSpPr/>
              <p:nvPr/>
            </p:nvSpPr>
            <p:spPr>
              <a:xfrm>
                <a:off x="2020205" y="1993808"/>
                <a:ext cx="431800" cy="22860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A78D49B-8D4C-48A2-8407-66B443219EA5}"/>
                  </a:ext>
                </a:extLst>
              </p:cNvPr>
              <p:cNvCxnSpPr>
                <a:cxnSpLocks/>
                <a:endCxn id="11" idx="3"/>
              </p:cNvCxnSpPr>
              <p:nvPr/>
            </p:nvCxnSpPr>
            <p:spPr>
              <a:xfrm flipH="1" flipV="1">
                <a:off x="2452005" y="2108108"/>
                <a:ext cx="4577080" cy="107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B00655-9217-4789-90B2-FC38F3414BE6}"/>
              </a:ext>
            </a:extLst>
          </p:cNvPr>
          <p:cNvGrpSpPr/>
          <p:nvPr/>
        </p:nvGrpSpPr>
        <p:grpSpPr>
          <a:xfrm>
            <a:off x="4598669" y="2837599"/>
            <a:ext cx="6957478" cy="933710"/>
            <a:chOff x="4598669" y="2837599"/>
            <a:chExt cx="6957478" cy="9337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16F4F3-82C9-4B0B-B59A-AF228CF1B8F7}"/>
                </a:ext>
              </a:extLst>
            </p:cNvPr>
            <p:cNvSpPr/>
            <p:nvPr/>
          </p:nvSpPr>
          <p:spPr>
            <a:xfrm>
              <a:off x="4598669" y="2837599"/>
              <a:ext cx="633731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3CDF48-4CD9-489B-9D73-3608774D9E42}"/>
                </a:ext>
              </a:extLst>
            </p:cNvPr>
            <p:cNvSpPr/>
            <p:nvPr/>
          </p:nvSpPr>
          <p:spPr>
            <a:xfrm>
              <a:off x="9067799" y="3478921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카테고리로 상품 구경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202E574-92A0-43CD-AFF2-DD705550FB1F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232400" y="2942795"/>
              <a:ext cx="4152900" cy="676705"/>
            </a:xfrm>
            <a:prstGeom prst="bentConnector3">
              <a:avLst>
                <a:gd name="adj1" fmla="val 87003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D91A27-EA02-4394-AF19-60BD2EAD9908}"/>
              </a:ext>
            </a:extLst>
          </p:cNvPr>
          <p:cNvGrpSpPr/>
          <p:nvPr/>
        </p:nvGrpSpPr>
        <p:grpSpPr>
          <a:xfrm>
            <a:off x="4648200" y="3122070"/>
            <a:ext cx="6907947" cy="1016976"/>
            <a:chOff x="4648200" y="2754333"/>
            <a:chExt cx="6907947" cy="10169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AB381A-8344-4E9A-92BE-79013FA94DEC}"/>
                </a:ext>
              </a:extLst>
            </p:cNvPr>
            <p:cNvSpPr/>
            <p:nvPr/>
          </p:nvSpPr>
          <p:spPr>
            <a:xfrm>
              <a:off x="4648200" y="2754333"/>
              <a:ext cx="539750" cy="23112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0EB97A-7203-41B5-A686-A214FDDA7823}"/>
                </a:ext>
              </a:extLst>
            </p:cNvPr>
            <p:cNvSpPr/>
            <p:nvPr/>
          </p:nvSpPr>
          <p:spPr>
            <a:xfrm>
              <a:off x="9067799" y="3478921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검색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6AC6C422-36E1-4E81-B76E-9A409FD09987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187950" y="2869894"/>
              <a:ext cx="4648200" cy="779639"/>
            </a:xfrm>
            <a:prstGeom prst="bentConnector3">
              <a:avLst>
                <a:gd name="adj1" fmla="val 7554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0D0D3BB-2761-4A14-A855-731CCA530FD6}"/>
              </a:ext>
            </a:extLst>
          </p:cNvPr>
          <p:cNvGrpSpPr/>
          <p:nvPr/>
        </p:nvGrpSpPr>
        <p:grpSpPr>
          <a:xfrm>
            <a:off x="4699000" y="3424926"/>
            <a:ext cx="6857147" cy="1042375"/>
            <a:chOff x="4699000" y="2728934"/>
            <a:chExt cx="6857147" cy="104237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D06025-593E-4AD4-BE57-B7B75EDCB46C}"/>
                </a:ext>
              </a:extLst>
            </p:cNvPr>
            <p:cNvSpPr/>
            <p:nvPr/>
          </p:nvSpPr>
          <p:spPr>
            <a:xfrm>
              <a:off x="4699000" y="2728934"/>
              <a:ext cx="451356" cy="22310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EFE5DF4-DE0E-49A9-9CDC-A5F67DBA8EDD}"/>
                </a:ext>
              </a:extLst>
            </p:cNvPr>
            <p:cNvSpPr/>
            <p:nvPr/>
          </p:nvSpPr>
          <p:spPr>
            <a:xfrm>
              <a:off x="9067799" y="3478921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로그아웃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19B13A9-685A-405C-A2E0-9F5AB73D7DAB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5150356" y="2840485"/>
              <a:ext cx="4685794" cy="783648"/>
            </a:xfrm>
            <a:prstGeom prst="bentConnector3">
              <a:avLst>
                <a:gd name="adj1" fmla="val 72360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877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80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[4+]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구글 드라이브 활용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자료 공유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05A6B-1F6E-452F-92A3-211F4C353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2"/>
          <a:stretch/>
        </p:blipFill>
        <p:spPr>
          <a:xfrm>
            <a:off x="2241568" y="1548566"/>
            <a:ext cx="7708864" cy="40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65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81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인덱스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BF1A67-D2C3-46C5-B1C0-E53F66D11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4" y="1554479"/>
            <a:ext cx="6863682" cy="40926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8154F0-5EEA-4D83-A022-361E8495DE75}"/>
              </a:ext>
            </a:extLst>
          </p:cNvPr>
          <p:cNvSpPr/>
          <p:nvPr/>
        </p:nvSpPr>
        <p:spPr>
          <a:xfrm>
            <a:off x="7684846" y="2235805"/>
            <a:ext cx="3969597" cy="272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[ index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생성 목적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속도를 높이기 위해 생성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Primary key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아닌 다른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attribution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경우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추가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생성하였으며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workbench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확인 가능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자세한 코드는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index.sql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374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1495063" y="1585742"/>
            <a:ext cx="9201873" cy="14336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4218972" y="2002474"/>
            <a:ext cx="3754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spc="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019828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3B50C4-4013-4320-880F-88AF80699B02}"/>
              </a:ext>
            </a:extLst>
          </p:cNvPr>
          <p:cNvGrpSpPr/>
          <p:nvPr/>
        </p:nvGrpSpPr>
        <p:grpSpPr>
          <a:xfrm>
            <a:off x="4419601" y="2406512"/>
            <a:ext cx="7136546" cy="1168012"/>
            <a:chOff x="4419601" y="2406512"/>
            <a:chExt cx="7136546" cy="11680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DBE61DD-C8BB-434B-80D0-BEBDF6F5396E}"/>
                </a:ext>
              </a:extLst>
            </p:cNvPr>
            <p:cNvSpPr/>
            <p:nvPr/>
          </p:nvSpPr>
          <p:spPr>
            <a:xfrm>
              <a:off x="9067799" y="2406512"/>
              <a:ext cx="2488348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개인정보 수정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 시 입력한 정보 중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비밀번호를 제외한 정보를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 가능한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1FAC47-6B67-432E-B891-158F60226523}"/>
                </a:ext>
              </a:extLst>
            </p:cNvPr>
            <p:cNvGrpSpPr/>
            <p:nvPr/>
          </p:nvGrpSpPr>
          <p:grpSpPr>
            <a:xfrm>
              <a:off x="4419601" y="2446020"/>
              <a:ext cx="5288279" cy="228600"/>
              <a:chOff x="1740806" y="1993808"/>
              <a:chExt cx="5288279" cy="2286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49C73AA-7112-4BF2-A4CB-69DB584BC1DD}"/>
                  </a:ext>
                </a:extLst>
              </p:cNvPr>
              <p:cNvSpPr/>
              <p:nvPr/>
            </p:nvSpPr>
            <p:spPr>
              <a:xfrm>
                <a:off x="1740806" y="1993808"/>
                <a:ext cx="990600" cy="22860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CC968206-BBC6-4E1D-96C0-B2B0C3F71E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1407" y="2109181"/>
                <a:ext cx="429767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3AF20B-2FD0-48ED-AE34-61D13BED0355}"/>
              </a:ext>
            </a:extLst>
          </p:cNvPr>
          <p:cNvGrpSpPr/>
          <p:nvPr/>
        </p:nvGrpSpPr>
        <p:grpSpPr>
          <a:xfrm>
            <a:off x="4579619" y="2749236"/>
            <a:ext cx="6976528" cy="1214408"/>
            <a:chOff x="4579619" y="2454713"/>
            <a:chExt cx="6976528" cy="121440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9897CB-E809-4E01-8EBD-EDAD120582F5}"/>
                </a:ext>
              </a:extLst>
            </p:cNvPr>
            <p:cNvSpPr/>
            <p:nvPr/>
          </p:nvSpPr>
          <p:spPr>
            <a:xfrm>
              <a:off x="9067799" y="3376733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비밀번호 수정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CCA067-1ACD-4BA8-A408-E69820400A39}"/>
                </a:ext>
              </a:extLst>
            </p:cNvPr>
            <p:cNvSpPr/>
            <p:nvPr/>
          </p:nvSpPr>
          <p:spPr>
            <a:xfrm>
              <a:off x="4579619" y="2454713"/>
              <a:ext cx="678181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4F1AE6D-2216-4A21-8F82-E7B6CC4EEF0C}"/>
              </a:ext>
            </a:extLst>
          </p:cNvPr>
          <p:cNvCxnSpPr>
            <a:cxnSpLocks/>
          </p:cNvCxnSpPr>
          <p:nvPr/>
        </p:nvCxnSpPr>
        <p:spPr>
          <a:xfrm>
            <a:off x="5257800" y="2859718"/>
            <a:ext cx="4450080" cy="957902"/>
          </a:xfrm>
          <a:prstGeom prst="bentConnector3">
            <a:avLst>
              <a:gd name="adj1" fmla="val 80993"/>
            </a:avLst>
          </a:prstGeom>
          <a:ln w="19050">
            <a:solidFill>
              <a:srgbClr val="FFC000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78C08B-C916-49CA-8172-C6AC4B3BBABE}"/>
              </a:ext>
            </a:extLst>
          </p:cNvPr>
          <p:cNvGrpSpPr/>
          <p:nvPr/>
        </p:nvGrpSpPr>
        <p:grpSpPr>
          <a:xfrm>
            <a:off x="4579619" y="3047149"/>
            <a:ext cx="6976528" cy="1896930"/>
            <a:chOff x="4579619" y="3047149"/>
            <a:chExt cx="6976528" cy="189693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51DF3E-6722-4146-B655-5A1B1A83EBE8}"/>
                </a:ext>
              </a:extLst>
            </p:cNvPr>
            <p:cNvSpPr/>
            <p:nvPr/>
          </p:nvSpPr>
          <p:spPr>
            <a:xfrm>
              <a:off x="4579619" y="3047149"/>
              <a:ext cx="678181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577D053-C3CD-46C4-8DE5-C84264B87F67}"/>
                </a:ext>
              </a:extLst>
            </p:cNvPr>
            <p:cNvSpPr/>
            <p:nvPr/>
          </p:nvSpPr>
          <p:spPr>
            <a:xfrm>
              <a:off x="9067799" y="4053066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장바구니 확인 및 수정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장바구니에 담아둔 상품을 확인할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 있고 삭제 및 주문이 가능하다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F6679177-44C0-41B2-9654-47685C3B02E1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3152186"/>
              <a:ext cx="4107180" cy="1075904"/>
            </a:xfrm>
            <a:prstGeom prst="bentConnector3">
              <a:avLst>
                <a:gd name="adj1" fmla="val 8209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0B797E-A234-45E2-A4B5-247F93AB2D5F}"/>
              </a:ext>
            </a:extLst>
          </p:cNvPr>
          <p:cNvSpPr/>
          <p:nvPr/>
        </p:nvSpPr>
        <p:spPr>
          <a:xfrm>
            <a:off x="4610099" y="3345931"/>
            <a:ext cx="596137" cy="210391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BDD0F5-4815-43FA-AB34-3F4B818B6398}"/>
              </a:ext>
            </a:extLst>
          </p:cNvPr>
          <p:cNvSpPr/>
          <p:nvPr/>
        </p:nvSpPr>
        <p:spPr>
          <a:xfrm>
            <a:off x="959975" y="2320594"/>
            <a:ext cx="2106658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 기록 확인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본인의 과거 주문 기록을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확인할 수 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4D56714-E7C9-4B4A-B4AF-1B64409AA8AF}"/>
              </a:ext>
            </a:extLst>
          </p:cNvPr>
          <p:cNvCxnSpPr>
            <a:cxnSpLocks/>
          </p:cNvCxnSpPr>
          <p:nvPr/>
        </p:nvCxnSpPr>
        <p:spPr>
          <a:xfrm rot="10800000">
            <a:off x="2628900" y="2479217"/>
            <a:ext cx="1981200" cy="984579"/>
          </a:xfrm>
          <a:prstGeom prst="bentConnector3">
            <a:avLst>
              <a:gd name="adj1" fmla="val 46923"/>
            </a:avLst>
          </a:prstGeom>
          <a:ln w="19050">
            <a:solidFill>
              <a:srgbClr val="FFC000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F301E4-9BA1-41AE-AAA4-7FE8BBED1C1D}"/>
              </a:ext>
            </a:extLst>
          </p:cNvPr>
          <p:cNvSpPr/>
          <p:nvPr/>
        </p:nvSpPr>
        <p:spPr>
          <a:xfrm>
            <a:off x="959975" y="3588783"/>
            <a:ext cx="2106658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메인화면으로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전환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(Back)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누르면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화면으로 전환한다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535DF2-3BEB-4EE4-82E4-65769D4DD534}"/>
              </a:ext>
            </a:extLst>
          </p:cNvPr>
          <p:cNvSpPr/>
          <p:nvPr/>
        </p:nvSpPr>
        <p:spPr>
          <a:xfrm>
            <a:off x="4768345" y="3634996"/>
            <a:ext cx="306576" cy="210391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3E70702-84C7-4745-9238-DA5E5F6818DA}"/>
              </a:ext>
            </a:extLst>
          </p:cNvPr>
          <p:cNvCxnSpPr>
            <a:cxnSpLocks/>
          </p:cNvCxnSpPr>
          <p:nvPr/>
        </p:nvCxnSpPr>
        <p:spPr>
          <a:xfrm>
            <a:off x="2849880" y="3740191"/>
            <a:ext cx="1918465" cy="0"/>
          </a:xfrm>
          <a:prstGeom prst="line">
            <a:avLst/>
          </a:prstGeom>
          <a:ln w="19050">
            <a:solidFill>
              <a:schemeClr val="accent4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  <p:bldP spid="36" grpId="0"/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9797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7171"/>
          </a:solidFill>
          <a:prstDash val="solid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3156</Words>
  <Application>Microsoft Office PowerPoint</Application>
  <PresentationFormat>와이드스크린</PresentationFormat>
  <Paragraphs>944</Paragraphs>
  <Slides>82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7" baseType="lpstr">
      <vt:lpstr>맑은 고딕</vt:lpstr>
      <vt:lpstr>HY견고딕</vt:lpstr>
      <vt:lpstr>Arial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 구</dc:creator>
  <cp:lastModifiedBy>차 수진</cp:lastModifiedBy>
  <cp:revision>561</cp:revision>
  <dcterms:created xsi:type="dcterms:W3CDTF">2018-10-12T20:46:07Z</dcterms:created>
  <dcterms:modified xsi:type="dcterms:W3CDTF">2018-12-02T13:07:52Z</dcterms:modified>
</cp:coreProperties>
</file>